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12192000"/>
  <p:notesSz cx="6858000" cy="9144000"/>
  <p:embeddedFontLst>
    <p:embeddedFont>
      <p:font typeface="Roboto"/>
      <p:regular r:id="rId55"/>
      <p:bold r:id="rId56"/>
      <p:italic r:id="rId57"/>
      <p:boldItalic r:id="rId58"/>
    </p:embeddedFont>
    <p:embeddedFont>
      <p:font typeface="Corbel"/>
      <p:regular r:id="rId59"/>
      <p:bold r:id="rId60"/>
      <p:italic r:id="rId61"/>
      <p:boldItalic r:id="rId62"/>
    </p:embeddedFont>
    <p:embeddedFont>
      <p:font typeface="Montserrat Medium"/>
      <p:regular r:id="rId63"/>
      <p:bold r:id="rId64"/>
      <p:italic r:id="rId65"/>
      <p:boldItalic r:id="rId66"/>
    </p:embeddedFont>
    <p:embeddedFont>
      <p:font typeface="Century Gothic"/>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1" roundtripDataSignature="AMtx7miHJiRoiF1XUaH89hqQOQ8f3Xy7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6662E1-249F-49FD-9341-1FB5A77E7BC5}">
  <a:tblStyle styleId="{976662E1-249F-49FD-9341-1FB5A77E7BC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customschemas.google.com/relationships/presentationmetadata" Target="metadata"/><Relationship Id="rId70" Type="http://schemas.openxmlformats.org/officeDocument/2006/relationships/font" Target="fonts/CenturyGothic-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orbel-boldItalic.fntdata"/><Relationship Id="rId61" Type="http://schemas.openxmlformats.org/officeDocument/2006/relationships/font" Target="fonts/Corbel-italic.fntdata"/><Relationship Id="rId20" Type="http://schemas.openxmlformats.org/officeDocument/2006/relationships/slide" Target="slides/slide14.xml"/><Relationship Id="rId64" Type="http://schemas.openxmlformats.org/officeDocument/2006/relationships/font" Target="fonts/MontserratMedium-bold.fntdata"/><Relationship Id="rId63" Type="http://schemas.openxmlformats.org/officeDocument/2006/relationships/font" Target="fonts/MontserratMedium-regular.fntdata"/><Relationship Id="rId22" Type="http://schemas.openxmlformats.org/officeDocument/2006/relationships/slide" Target="slides/slide16.xml"/><Relationship Id="rId66" Type="http://schemas.openxmlformats.org/officeDocument/2006/relationships/font" Target="fonts/MontserratMedium-boldItalic.fntdata"/><Relationship Id="rId21" Type="http://schemas.openxmlformats.org/officeDocument/2006/relationships/slide" Target="slides/slide15.xml"/><Relationship Id="rId65" Type="http://schemas.openxmlformats.org/officeDocument/2006/relationships/font" Target="fonts/MontserratMedium-italic.fntdata"/><Relationship Id="rId24" Type="http://schemas.openxmlformats.org/officeDocument/2006/relationships/slide" Target="slides/slide18.xml"/><Relationship Id="rId68" Type="http://schemas.openxmlformats.org/officeDocument/2006/relationships/font" Target="fonts/CenturyGothic-bold.fntdata"/><Relationship Id="rId23" Type="http://schemas.openxmlformats.org/officeDocument/2006/relationships/slide" Target="slides/slide17.xml"/><Relationship Id="rId67" Type="http://schemas.openxmlformats.org/officeDocument/2006/relationships/font" Target="fonts/CenturyGothic-regular.fntdata"/><Relationship Id="rId60" Type="http://schemas.openxmlformats.org/officeDocument/2006/relationships/font" Target="fonts/Corbel-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enturyGothic-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Corbel-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62c2261a9_2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g1262c2261a9_2_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2f2e95b81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22f2e95b81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45de0ca54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1245de0ca5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22f2e95b81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22f2e95b81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245de0ca54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245de0ca5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2f2e95b81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22f2e95b81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45de0ca54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245de0ca54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4409e598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24409e59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32e7d6b8e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232e7d6b8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32e7d6b8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232e7d6b8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32e7d6b8e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232e7d6b8e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62c2261a9_2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g1262c2261a9_2_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32e7d6b8e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1232e7d6b8e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b1ddc051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1b1ddc051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2f2e95b81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22f2e95b81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32e7d6b8e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232e7d6b8e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37e921de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237e921de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45de0ca54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245de0ca54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237e921def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237e921def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37e921def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237e921def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b48b83892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1b48b8389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37e921def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1237e921def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62c2261a9_2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g1262c2261a9_2_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2545548809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2545548809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b48b83892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11b48b8389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3e053216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f3e053216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45de0ca54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1245de0ca54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f3e053216c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f3e053216c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f3e053216c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f3e053216c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f3e053216c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f3e053216c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f3e053216c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f3e053216c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b1ddc051a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1b1ddc051a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3e8839172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f3e8839172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62c2261a9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g1262c2261a9_2_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5703325f1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25703325f1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5703325f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125703325f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25703325f1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25703325f1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259313277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1259313277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b1ddc051a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11b1ddc051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25703325f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125703325f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55ee9a42d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255ee9a42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b48b8389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11b48b8389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5e95050b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125e95050b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2f2e95b81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22f2e95b81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g1262c2261a9_2_8"/>
          <p:cNvSpPr/>
          <p:nvPr/>
        </p:nvSpPr>
        <p:spPr>
          <a:xfrm>
            <a:off x="0" y="761999"/>
            <a:ext cx="9141619" cy="53340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1262c2261a9_2_8"/>
          <p:cNvSpPr/>
          <p:nvPr/>
        </p:nvSpPr>
        <p:spPr>
          <a:xfrm>
            <a:off x="9270263" y="761999"/>
            <a:ext cx="2925318" cy="5334001"/>
          </a:xfrm>
          <a:prstGeom prst="rect">
            <a:avLst/>
          </a:prstGeom>
          <a:solidFill>
            <a:srgbClr val="C8C8C8">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g1262c2261a9_2_8"/>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g1262c2261a9_2_8"/>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18" name="Google Shape;18;g1262c2261a9_2_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1262c2261a9_2_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g1262c2261a9_2_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g1262c2261a9_2_6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g1262c2261a9_2_67"/>
          <p:cNvSpPr txBox="1"/>
          <p:nvPr>
            <p:ph idx="1" type="body"/>
          </p:nvPr>
        </p:nvSpPr>
        <p:spPr>
          <a:xfrm rot="5400000">
            <a:off x="4966548" y="-233172"/>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75" name="Google Shape;75;g1262c2261a9_2_6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g1262c2261a9_2_6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g1262c2261a9_2_6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g1262c2261a9_2_73"/>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g1262c2261a9_2_73"/>
          <p:cNvSpPr txBox="1"/>
          <p:nvPr>
            <p:ph idx="1" type="body"/>
          </p:nvPr>
        </p:nvSpPr>
        <p:spPr>
          <a:xfrm rot="5400000">
            <a:off x="4965192" y="-228600"/>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81" name="Google Shape;81;g1262c2261a9_2_7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g1262c2261a9_2_7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g1262c2261a9_2_7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1" name="Shape 101"/>
        <p:cNvGrpSpPr/>
        <p:nvPr/>
      </p:nvGrpSpPr>
      <p:grpSpPr>
        <a:xfrm>
          <a:off x="0" y="0"/>
          <a:ext cx="0" cy="0"/>
          <a:chOff x="0" y="0"/>
          <a:chExt cx="0" cy="0"/>
        </a:xfrm>
      </p:grpSpPr>
      <p:grpSp>
        <p:nvGrpSpPr>
          <p:cNvPr id="102" name="Google Shape;102;p6"/>
          <p:cNvGrpSpPr/>
          <p:nvPr/>
        </p:nvGrpSpPr>
        <p:grpSpPr>
          <a:xfrm>
            <a:off x="0" y="0"/>
            <a:ext cx="12192000" cy="6858000"/>
            <a:chOff x="0" y="0"/>
            <a:chExt cx="12192000" cy="6858000"/>
          </a:xfrm>
        </p:grpSpPr>
        <p:sp>
          <p:nvSpPr>
            <p:cNvPr id="103" name="Google Shape;103;p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5" name="Google Shape;105;p6"/>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6"/>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440"/>
              <a:buNone/>
              <a:defRPr cap="none">
                <a:solidFill>
                  <a:srgbClr val="EE52A4"/>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107" name="Google Shape;107;p6"/>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6"/>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1" name="Shape 111"/>
        <p:cNvGrpSpPr/>
        <p:nvPr/>
      </p:nvGrpSpPr>
      <p:grpSpPr>
        <a:xfrm>
          <a:off x="0" y="0"/>
          <a:ext cx="0" cy="0"/>
          <a:chOff x="0" y="0"/>
          <a:chExt cx="0" cy="0"/>
        </a:xfrm>
      </p:grpSpPr>
      <p:sp>
        <p:nvSpPr>
          <p:cNvPr id="112" name="Google Shape;112;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7"/>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4" name="Google Shape;114;p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17" name="Shape 117"/>
        <p:cNvGrpSpPr/>
        <p:nvPr/>
      </p:nvGrpSpPr>
      <p:grpSpPr>
        <a:xfrm>
          <a:off x="0" y="0"/>
          <a:ext cx="0" cy="0"/>
          <a:chOff x="0" y="0"/>
          <a:chExt cx="0" cy="0"/>
        </a:xfrm>
      </p:grpSpPr>
      <p:grpSp>
        <p:nvGrpSpPr>
          <p:cNvPr id="118" name="Google Shape;118;p16"/>
          <p:cNvGrpSpPr/>
          <p:nvPr/>
        </p:nvGrpSpPr>
        <p:grpSpPr>
          <a:xfrm>
            <a:off x="0" y="0"/>
            <a:ext cx="12192000" cy="6858000"/>
            <a:chOff x="0" y="0"/>
            <a:chExt cx="12192000" cy="6858000"/>
          </a:xfrm>
        </p:grpSpPr>
        <p:sp>
          <p:nvSpPr>
            <p:cNvPr id="119" name="Google Shape;119;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27" name="Google Shape;127;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28" name="Google Shape;128;p16"/>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6"/>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30" name="Google Shape;130;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34" name="Shape 134"/>
        <p:cNvGrpSpPr/>
        <p:nvPr/>
      </p:nvGrpSpPr>
      <p:grpSpPr>
        <a:xfrm>
          <a:off x="0" y="0"/>
          <a:ext cx="0" cy="0"/>
          <a:chOff x="0" y="0"/>
          <a:chExt cx="0" cy="0"/>
        </a:xfrm>
      </p:grpSpPr>
      <p:sp>
        <p:nvSpPr>
          <p:cNvPr id="135" name="Google Shape;135;p20"/>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0"/>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37" name="Google Shape;137;p20"/>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38" name="Google Shape;138;p20"/>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39" name="Google Shape;139;p20"/>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40" name="Google Shape;140;p20"/>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41" name="Google Shape;141;p20"/>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42" name="Google Shape;142;p20"/>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43" name="Google Shape;143;p20"/>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44" name="Google Shape;144;p20"/>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45" name="Google Shape;145;p20"/>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46" name="Google Shape;146;p20"/>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47" name="Google Shape;147;p2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20"/>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50" name="Shape 150"/>
        <p:cNvGrpSpPr/>
        <p:nvPr/>
      </p:nvGrpSpPr>
      <p:grpSpPr>
        <a:xfrm>
          <a:off x="0" y="0"/>
          <a:ext cx="0" cy="0"/>
          <a:chOff x="0" y="0"/>
          <a:chExt cx="0" cy="0"/>
        </a:xfrm>
      </p:grpSpPr>
      <p:sp>
        <p:nvSpPr>
          <p:cNvPr id="151" name="Google Shape;151;p1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txBox="1"/>
          <p:nvPr>
            <p:ph idx="12" type="sldNum"/>
          </p:nvPr>
        </p:nvSpPr>
        <p:spPr>
          <a:xfrm flipH="1">
            <a:off x="10352550" y="-314168"/>
            <a:ext cx="838200" cy="609900"/>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55" name="Shape 155"/>
        <p:cNvGrpSpPr/>
        <p:nvPr/>
      </p:nvGrpSpPr>
      <p:grpSpPr>
        <a:xfrm>
          <a:off x="0" y="0"/>
          <a:ext cx="0" cy="0"/>
          <a:chOff x="0" y="0"/>
          <a:chExt cx="0" cy="0"/>
        </a:xfrm>
      </p:grpSpPr>
      <p:grpSp>
        <p:nvGrpSpPr>
          <p:cNvPr id="156" name="Google Shape;156;p18"/>
          <p:cNvGrpSpPr/>
          <p:nvPr/>
        </p:nvGrpSpPr>
        <p:grpSpPr>
          <a:xfrm>
            <a:off x="0" y="0"/>
            <a:ext cx="12192000" cy="6858000"/>
            <a:chOff x="0" y="0"/>
            <a:chExt cx="12192000" cy="6858000"/>
          </a:xfrm>
        </p:grpSpPr>
        <p:sp>
          <p:nvSpPr>
            <p:cNvPr id="157" name="Google Shape;157;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8"/>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8"/>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8"/>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8"/>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8"/>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8"/>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8"/>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18"/>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18"/>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EE52A4"/>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68" name="Google Shape;168;p1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72" name="Shape 172"/>
        <p:cNvGrpSpPr/>
        <p:nvPr/>
      </p:nvGrpSpPr>
      <p:grpSpPr>
        <a:xfrm>
          <a:off x="0" y="0"/>
          <a:ext cx="0" cy="0"/>
          <a:chOff x="0" y="0"/>
          <a:chExt cx="0" cy="0"/>
        </a:xfrm>
      </p:grpSpPr>
      <p:grpSp>
        <p:nvGrpSpPr>
          <p:cNvPr id="173" name="Google Shape;173;p8"/>
          <p:cNvGrpSpPr/>
          <p:nvPr/>
        </p:nvGrpSpPr>
        <p:grpSpPr>
          <a:xfrm>
            <a:off x="0" y="0"/>
            <a:ext cx="12192000" cy="6858000"/>
            <a:chOff x="0" y="0"/>
            <a:chExt cx="12192000" cy="6858000"/>
          </a:xfrm>
        </p:grpSpPr>
        <p:sp>
          <p:nvSpPr>
            <p:cNvPr id="174" name="Google Shape;174;p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8"/>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8"/>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8"/>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2" name="Google Shape;182;p8"/>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4" name="Google Shape;184;p8"/>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8"/>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EE52A4"/>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86" name="Google Shape;186;p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8"/>
          <p:cNvSpPr txBox="1"/>
          <p:nvPr>
            <p:ph idx="12" type="sldNum"/>
          </p:nvPr>
        </p:nvSpPr>
        <p:spPr>
          <a:xfrm>
            <a:off x="10352540" y="295729"/>
            <a:ext cx="838200" cy="523200"/>
          </a:xfrm>
          <a:prstGeom prst="rect">
            <a:avLst/>
          </a:prstGeom>
          <a:noFill/>
          <a:ln>
            <a:noFill/>
          </a:ln>
        </p:spPr>
        <p:txBody>
          <a:bodyPr anchorCtr="0" anchor="b" bIns="45700" lIns="91425" spcFirstLastPara="1" rIns="91425" wrap="square" tIns="45700">
            <a:sp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0" name="Shape 190"/>
        <p:cNvGrpSpPr/>
        <p:nvPr/>
      </p:nvGrpSpPr>
      <p:grpSpPr>
        <a:xfrm>
          <a:off x="0" y="0"/>
          <a:ext cx="0" cy="0"/>
          <a:chOff x="0" y="0"/>
          <a:chExt cx="0" cy="0"/>
        </a:xfrm>
      </p:grpSpPr>
      <p:sp>
        <p:nvSpPr>
          <p:cNvPr id="191" name="Google Shape;191;p1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10"/>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93" name="Google Shape;193;p10"/>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94" name="Google Shape;194;p10"/>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95" name="Google Shape;195;p10"/>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196" name="Google Shape;196;p1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1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g1262c2261a9_2_1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g1262c2261a9_2_16"/>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24" name="Google Shape;24;g1262c2261a9_2_1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1262c2261a9_2_1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g1262c2261a9_2_1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 name="Shape 199"/>
        <p:cNvGrpSpPr/>
        <p:nvPr/>
      </p:nvGrpSpPr>
      <p:grpSpPr>
        <a:xfrm>
          <a:off x="0" y="0"/>
          <a:ext cx="0" cy="0"/>
          <a:chOff x="0" y="0"/>
          <a:chExt cx="0" cy="0"/>
        </a:xfrm>
      </p:grpSpPr>
      <p:sp>
        <p:nvSpPr>
          <p:cNvPr id="200" name="Google Shape;200;p1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1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1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 name="Shape 204"/>
        <p:cNvGrpSpPr/>
        <p:nvPr/>
      </p:nvGrpSpPr>
      <p:grpSpPr>
        <a:xfrm>
          <a:off x="0" y="0"/>
          <a:ext cx="0" cy="0"/>
          <a:chOff x="0" y="0"/>
          <a:chExt cx="0" cy="0"/>
        </a:xfrm>
      </p:grpSpPr>
      <p:sp>
        <p:nvSpPr>
          <p:cNvPr id="205" name="Google Shape;205;p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9"/>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07" name="Google Shape;207;p9"/>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08" name="Google Shape;208;p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11" name="Shape 211"/>
        <p:cNvGrpSpPr/>
        <p:nvPr/>
      </p:nvGrpSpPr>
      <p:grpSpPr>
        <a:xfrm>
          <a:off x="0" y="0"/>
          <a:ext cx="0" cy="0"/>
          <a:chOff x="0" y="0"/>
          <a:chExt cx="0" cy="0"/>
        </a:xfrm>
      </p:grpSpPr>
      <p:grpSp>
        <p:nvGrpSpPr>
          <p:cNvPr id="212" name="Google Shape;212;p13"/>
          <p:cNvGrpSpPr/>
          <p:nvPr/>
        </p:nvGrpSpPr>
        <p:grpSpPr>
          <a:xfrm>
            <a:off x="0" y="0"/>
            <a:ext cx="12192000" cy="6858000"/>
            <a:chOff x="0" y="0"/>
            <a:chExt cx="12192000" cy="6858000"/>
          </a:xfrm>
        </p:grpSpPr>
        <p:sp>
          <p:nvSpPr>
            <p:cNvPr id="213" name="Google Shape;213;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3"/>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3"/>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3"/>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3"/>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3"/>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3"/>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3"/>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3"/>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22" name="Google Shape;222;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23" name="Google Shape;223;p13"/>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13"/>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25" name="Google Shape;225;p13"/>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solidFill>
                  <a:srgbClr val="EE52A4"/>
                </a:solidFill>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26" name="Google Shape;226;p1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1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30" name="Shape 230"/>
        <p:cNvGrpSpPr/>
        <p:nvPr/>
      </p:nvGrpSpPr>
      <p:grpSpPr>
        <a:xfrm>
          <a:off x="0" y="0"/>
          <a:ext cx="0" cy="0"/>
          <a:chOff x="0" y="0"/>
          <a:chExt cx="0" cy="0"/>
        </a:xfrm>
      </p:grpSpPr>
      <p:grpSp>
        <p:nvGrpSpPr>
          <p:cNvPr id="231" name="Google Shape;231;p14"/>
          <p:cNvGrpSpPr/>
          <p:nvPr/>
        </p:nvGrpSpPr>
        <p:grpSpPr>
          <a:xfrm>
            <a:off x="0" y="0"/>
            <a:ext cx="12192000" cy="6858000"/>
            <a:chOff x="0" y="0"/>
            <a:chExt cx="12192000" cy="6858000"/>
          </a:xfrm>
        </p:grpSpPr>
        <p:sp>
          <p:nvSpPr>
            <p:cNvPr id="232" name="Google Shape;232;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4"/>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4"/>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4"/>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4"/>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4"/>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4"/>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4"/>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4"/>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1" name="Google Shape;241;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2" name="Google Shape;242;p14"/>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14"/>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244" name="Google Shape;244;p14"/>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solidFill>
                  <a:srgbClr val="EE52A4"/>
                </a:solidFill>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45" name="Google Shape;245;p1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1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49" name="Shape 249"/>
        <p:cNvGrpSpPr/>
        <p:nvPr/>
      </p:nvGrpSpPr>
      <p:grpSpPr>
        <a:xfrm>
          <a:off x="0" y="0"/>
          <a:ext cx="0" cy="0"/>
          <a:chOff x="0" y="0"/>
          <a:chExt cx="0" cy="0"/>
        </a:xfrm>
      </p:grpSpPr>
      <p:grpSp>
        <p:nvGrpSpPr>
          <p:cNvPr id="250" name="Google Shape;250;p15"/>
          <p:cNvGrpSpPr/>
          <p:nvPr/>
        </p:nvGrpSpPr>
        <p:grpSpPr>
          <a:xfrm>
            <a:off x="0" y="0"/>
            <a:ext cx="12192000" cy="6858000"/>
            <a:chOff x="0" y="0"/>
            <a:chExt cx="12192000" cy="6858000"/>
          </a:xfrm>
        </p:grpSpPr>
        <p:sp>
          <p:nvSpPr>
            <p:cNvPr id="251" name="Google Shape;251;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5"/>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5"/>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5"/>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5"/>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5"/>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5"/>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5"/>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259" name="Google Shape;259;p1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0" name="Google Shape;260;p15"/>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15"/>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262" name="Google Shape;262;p15"/>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solidFill>
                  <a:srgbClr val="EE52A4"/>
                </a:solidFill>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63" name="Google Shape;263;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267" name="Shape 267"/>
        <p:cNvGrpSpPr/>
        <p:nvPr/>
      </p:nvGrpSpPr>
      <p:grpSpPr>
        <a:xfrm>
          <a:off x="0" y="0"/>
          <a:ext cx="0" cy="0"/>
          <a:chOff x="0" y="0"/>
          <a:chExt cx="0" cy="0"/>
        </a:xfrm>
      </p:grpSpPr>
      <p:grpSp>
        <p:nvGrpSpPr>
          <p:cNvPr id="268" name="Google Shape;268;p17"/>
          <p:cNvGrpSpPr/>
          <p:nvPr/>
        </p:nvGrpSpPr>
        <p:grpSpPr>
          <a:xfrm>
            <a:off x="0" y="0"/>
            <a:ext cx="12192000" cy="6858000"/>
            <a:chOff x="0" y="0"/>
            <a:chExt cx="12192000" cy="6858000"/>
          </a:xfrm>
        </p:grpSpPr>
        <p:sp>
          <p:nvSpPr>
            <p:cNvPr id="269" name="Google Shape;269;p1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7"/>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7"/>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7"/>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7"/>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7"/>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7"/>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7"/>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77" name="Google Shape;277;p1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78" name="Google Shape;278;p17"/>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600"/>
              <a:buFont typeface="Arial"/>
              <a:buNone/>
            </a:pPr>
            <a:r>
              <a:rPr b="0" i="0" lang="es-MX" sz="9600" u="none" cap="none" strike="noStrike">
                <a:solidFill>
                  <a:srgbClr val="EE52A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79" name="Google Shape;279;p17"/>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600"/>
              <a:buFont typeface="Arial"/>
              <a:buNone/>
            </a:pPr>
            <a:r>
              <a:rPr b="0" i="0" lang="es-MX" sz="9600" u="none" cap="none" strike="noStrike">
                <a:solidFill>
                  <a:srgbClr val="EE52A4"/>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80" name="Google Shape;280;p17"/>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17"/>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82" name="Google Shape;282;p17"/>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83" name="Google Shape;283;p1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1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1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87" name="Shape 287"/>
        <p:cNvGrpSpPr/>
        <p:nvPr/>
      </p:nvGrpSpPr>
      <p:grpSpPr>
        <a:xfrm>
          <a:off x="0" y="0"/>
          <a:ext cx="0" cy="0"/>
          <a:chOff x="0" y="0"/>
          <a:chExt cx="0" cy="0"/>
        </a:xfrm>
      </p:grpSpPr>
      <p:sp>
        <p:nvSpPr>
          <p:cNvPr id="288" name="Google Shape;288;p19"/>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p19"/>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90" name="Google Shape;290;p19"/>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91" name="Google Shape;291;p19"/>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92" name="Google Shape;292;p19"/>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93" name="Google Shape;293;p19"/>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EE52A4"/>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94" name="Google Shape;294;p19"/>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295" name="Google Shape;295;p19"/>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96" name="Google Shape;296;p19"/>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97" name="Google Shape;297;p1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1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0" name="Shape 300"/>
        <p:cNvGrpSpPr/>
        <p:nvPr/>
      </p:nvGrpSpPr>
      <p:grpSpPr>
        <a:xfrm>
          <a:off x="0" y="0"/>
          <a:ext cx="0" cy="0"/>
          <a:chOff x="0" y="0"/>
          <a:chExt cx="0" cy="0"/>
        </a:xfrm>
      </p:grpSpPr>
      <p:sp>
        <p:nvSpPr>
          <p:cNvPr id="301" name="Google Shape;301;p21"/>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21"/>
          <p:cNvSpPr txBox="1"/>
          <p:nvPr>
            <p:ph idx="1" type="body"/>
          </p:nvPr>
        </p:nvSpPr>
        <p:spPr>
          <a:xfrm rot="5400000">
            <a:off x="3859634" y="-101179"/>
            <a:ext cx="3416300" cy="882565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03" name="Google Shape;303;p21"/>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2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06" name="Shape 306"/>
        <p:cNvGrpSpPr/>
        <p:nvPr/>
      </p:nvGrpSpPr>
      <p:grpSpPr>
        <a:xfrm>
          <a:off x="0" y="0"/>
          <a:ext cx="0" cy="0"/>
          <a:chOff x="0" y="0"/>
          <a:chExt cx="0" cy="0"/>
        </a:xfrm>
      </p:grpSpPr>
      <p:grpSp>
        <p:nvGrpSpPr>
          <p:cNvPr id="307" name="Google Shape;307;p22"/>
          <p:cNvGrpSpPr/>
          <p:nvPr/>
        </p:nvGrpSpPr>
        <p:grpSpPr>
          <a:xfrm>
            <a:off x="0" y="0"/>
            <a:ext cx="12192000" cy="6858000"/>
            <a:chOff x="0" y="0"/>
            <a:chExt cx="12192000" cy="6858000"/>
          </a:xfrm>
        </p:grpSpPr>
        <p:sp>
          <p:nvSpPr>
            <p:cNvPr id="308" name="Google Shape;308;p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2"/>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2"/>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2"/>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2"/>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2"/>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2"/>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2"/>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2"/>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17" name="Google Shape;317;p2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18" name="Google Shape;318;p22"/>
          <p:cNvSpPr txBox="1"/>
          <p:nvPr>
            <p:ph type="title"/>
          </p:nvPr>
        </p:nvSpPr>
        <p:spPr>
          <a:xfrm rot="5400000">
            <a:off x="6915923" y="2947780"/>
            <a:ext cx="4748590" cy="140996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p22"/>
          <p:cNvSpPr txBox="1"/>
          <p:nvPr>
            <p:ph idx="1" type="body"/>
          </p:nvPr>
        </p:nvSpPr>
        <p:spPr>
          <a:xfrm rot="5400000">
            <a:off x="1908672"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20" name="Google Shape;320;p22"/>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2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p2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g1262c2261a9_2_22"/>
          <p:cNvSpPr txBox="1"/>
          <p:nvPr>
            <p:ph type="title"/>
          </p:nvPr>
        </p:nvSpPr>
        <p:spPr>
          <a:xfrm>
            <a:off x="3867912"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595959"/>
              </a:buClr>
              <a:buSzPts val="5900"/>
              <a:buFont typeface="Corbel"/>
              <a:buNone/>
              <a:defRPr b="0" sz="5900">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g1262c2261a9_2_22"/>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200"/>
              <a:buNone/>
              <a:defRPr sz="2200" cap="none">
                <a:solidFill>
                  <a:srgbClr val="595959"/>
                </a:solidFill>
              </a:defRPr>
            </a:lvl1pPr>
            <a:lvl2pPr indent="-228600" lvl="1" marL="914400" algn="l">
              <a:lnSpc>
                <a:spcPct val="90000"/>
              </a:lnSpc>
              <a:spcBef>
                <a:spcPts val="250"/>
              </a:spcBef>
              <a:spcAft>
                <a:spcPts val="0"/>
              </a:spcAft>
              <a:buSzPts val="1800"/>
              <a:buNone/>
              <a:defRPr sz="1800">
                <a:solidFill>
                  <a:srgbClr val="888888"/>
                </a:solidFill>
              </a:defRPr>
            </a:lvl2pPr>
            <a:lvl3pPr indent="-228600" lvl="2" marL="1371600" algn="l">
              <a:lnSpc>
                <a:spcPct val="90000"/>
              </a:lnSpc>
              <a:spcBef>
                <a:spcPts val="250"/>
              </a:spcBef>
              <a:spcAft>
                <a:spcPts val="0"/>
              </a:spcAft>
              <a:buSzPts val="1600"/>
              <a:buNone/>
              <a:defRPr sz="1600">
                <a:solidFill>
                  <a:srgbClr val="888888"/>
                </a:solidFill>
              </a:defRPr>
            </a:lvl3pPr>
            <a:lvl4pPr indent="-228600" lvl="3" marL="1828800" algn="l">
              <a:lnSpc>
                <a:spcPct val="90000"/>
              </a:lnSpc>
              <a:spcBef>
                <a:spcPts val="250"/>
              </a:spcBef>
              <a:spcAft>
                <a:spcPts val="0"/>
              </a:spcAft>
              <a:buSzPts val="1400"/>
              <a:buNone/>
              <a:defRPr sz="1400">
                <a:solidFill>
                  <a:srgbClr val="888888"/>
                </a:solidFill>
              </a:defRPr>
            </a:lvl4pPr>
            <a:lvl5pPr indent="-228600" lvl="4" marL="2286000" algn="l">
              <a:lnSpc>
                <a:spcPct val="90000"/>
              </a:lnSpc>
              <a:spcBef>
                <a:spcPts val="250"/>
              </a:spcBef>
              <a:spcAft>
                <a:spcPts val="0"/>
              </a:spcAft>
              <a:buSzPts val="1400"/>
              <a:buNone/>
              <a:defRPr sz="1400">
                <a:solidFill>
                  <a:srgbClr val="888888"/>
                </a:solidFill>
              </a:defRPr>
            </a:lvl5pPr>
            <a:lvl6pPr indent="-228600" lvl="5" marL="2743200" algn="l">
              <a:lnSpc>
                <a:spcPct val="90000"/>
              </a:lnSpc>
              <a:spcBef>
                <a:spcPts val="250"/>
              </a:spcBef>
              <a:spcAft>
                <a:spcPts val="0"/>
              </a:spcAft>
              <a:buSzPts val="1400"/>
              <a:buNone/>
              <a:defRPr sz="1400">
                <a:solidFill>
                  <a:srgbClr val="888888"/>
                </a:solidFill>
              </a:defRPr>
            </a:lvl6pPr>
            <a:lvl7pPr indent="-228600" lvl="6" marL="3200400" algn="l">
              <a:lnSpc>
                <a:spcPct val="90000"/>
              </a:lnSpc>
              <a:spcBef>
                <a:spcPts val="250"/>
              </a:spcBef>
              <a:spcAft>
                <a:spcPts val="0"/>
              </a:spcAft>
              <a:buSzPts val="1400"/>
              <a:buNone/>
              <a:defRPr sz="1400">
                <a:solidFill>
                  <a:srgbClr val="888888"/>
                </a:solidFill>
              </a:defRPr>
            </a:lvl7pPr>
            <a:lvl8pPr indent="-228600" lvl="7" marL="3657600" algn="l">
              <a:lnSpc>
                <a:spcPct val="90000"/>
              </a:lnSpc>
              <a:spcBef>
                <a:spcPts val="250"/>
              </a:spcBef>
              <a:spcAft>
                <a:spcPts val="0"/>
              </a:spcAft>
              <a:buSzPts val="1400"/>
              <a:buNone/>
              <a:defRPr sz="1400">
                <a:solidFill>
                  <a:srgbClr val="888888"/>
                </a:solidFill>
              </a:defRPr>
            </a:lvl8pPr>
            <a:lvl9pPr indent="-228600" lvl="8" marL="4114800" algn="l">
              <a:lnSpc>
                <a:spcPct val="90000"/>
              </a:lnSpc>
              <a:spcBef>
                <a:spcPts val="250"/>
              </a:spcBef>
              <a:spcAft>
                <a:spcPts val="250"/>
              </a:spcAft>
              <a:buSzPts val="1400"/>
              <a:buNone/>
              <a:defRPr sz="1400">
                <a:solidFill>
                  <a:srgbClr val="888888"/>
                </a:solidFill>
              </a:defRPr>
            </a:lvl9pPr>
          </a:lstStyle>
          <a:p/>
        </p:txBody>
      </p:sp>
      <p:sp>
        <p:nvSpPr>
          <p:cNvPr id="30" name="Google Shape;30;g1262c2261a9_2_2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g1262c2261a9_2_2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g1262c2261a9_2_2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g1262c2261a9_2_2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g1262c2261a9_2_28"/>
          <p:cNvSpPr txBox="1"/>
          <p:nvPr>
            <p:ph idx="1" type="body"/>
          </p:nvPr>
        </p:nvSpPr>
        <p:spPr>
          <a:xfrm>
            <a:off x="3867912"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6" name="Google Shape;36;g1262c2261a9_2_28"/>
          <p:cNvSpPr txBox="1"/>
          <p:nvPr>
            <p:ph idx="2" type="body"/>
          </p:nvPr>
        </p:nvSpPr>
        <p:spPr>
          <a:xfrm>
            <a:off x="7818120"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7" name="Google Shape;37;g1262c2261a9_2_2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1262c2261a9_2_2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g1262c2261a9_2_2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g1262c2261a9_2_3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g1262c2261a9_2_35"/>
          <p:cNvSpPr txBox="1"/>
          <p:nvPr>
            <p:ph idx="1" type="body"/>
          </p:nvPr>
        </p:nvSpPr>
        <p:spPr>
          <a:xfrm>
            <a:off x="3867912" y="1023586"/>
            <a:ext cx="347472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3" name="Google Shape;43;g1262c2261a9_2_35"/>
          <p:cNvSpPr txBox="1"/>
          <p:nvPr>
            <p:ph idx="2" type="body"/>
          </p:nvPr>
        </p:nvSpPr>
        <p:spPr>
          <a:xfrm>
            <a:off x="3867912"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4" name="Google Shape;44;g1262c2261a9_2_35"/>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5" name="Google Shape;45;g1262c2261a9_2_35"/>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6" name="Google Shape;46;g1262c2261a9_2_35"/>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g1262c2261a9_2_35"/>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g1262c2261a9_2_35"/>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g1262c2261a9_2_4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g1262c2261a9_2_4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1262c2261a9_2_4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g1262c2261a9_2_4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4" name="Shape 54"/>
        <p:cNvGrpSpPr/>
        <p:nvPr/>
      </p:nvGrpSpPr>
      <p:grpSpPr>
        <a:xfrm>
          <a:off x="0" y="0"/>
          <a:ext cx="0" cy="0"/>
          <a:chOff x="0" y="0"/>
          <a:chExt cx="0" cy="0"/>
        </a:xfrm>
      </p:grpSpPr>
      <p:sp>
        <p:nvSpPr>
          <p:cNvPr id="55" name="Google Shape;55;g1262c2261a9_2_4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1262c2261a9_2_49"/>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g1262c2261a9_2_4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g1262c2261a9_2_53"/>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g1262c2261a9_2_53"/>
          <p:cNvSpPr txBox="1"/>
          <p:nvPr>
            <p:ph idx="1" type="body"/>
          </p:nvPr>
        </p:nvSpPr>
        <p:spPr>
          <a:xfrm>
            <a:off x="3867912" y="868680"/>
            <a:ext cx="731520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61" name="Google Shape;61;g1262c2261a9_2_53"/>
          <p:cNvSpPr txBox="1"/>
          <p:nvPr>
            <p:ph idx="2" type="body"/>
          </p:nvPr>
        </p:nvSpPr>
        <p:spPr>
          <a:xfrm>
            <a:off x="256032" y="3494176"/>
            <a:ext cx="2834640" cy="23219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2" name="Google Shape;62;g1262c2261a9_2_5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g1262c2261a9_2_5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g1262c2261a9_2_5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g1262c2261a9_2_60"/>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g1262c2261a9_2_60"/>
          <p:cNvSpPr/>
          <p:nvPr>
            <p:ph idx="2" type="pic"/>
          </p:nvPr>
        </p:nvSpPr>
        <p:spPr>
          <a:xfrm>
            <a:off x="3570644" y="767419"/>
            <a:ext cx="8115230" cy="5330952"/>
          </a:xfrm>
          <a:prstGeom prst="rect">
            <a:avLst/>
          </a:prstGeom>
          <a:solidFill>
            <a:srgbClr val="BFBFBF"/>
          </a:solidFill>
          <a:ln>
            <a:noFill/>
          </a:ln>
        </p:spPr>
      </p:sp>
      <p:sp>
        <p:nvSpPr>
          <p:cNvPr id="68" name="Google Shape;68;g1262c2261a9_2_60"/>
          <p:cNvSpPr txBox="1"/>
          <p:nvPr>
            <p:ph idx="1" type="body"/>
          </p:nvPr>
        </p:nvSpPr>
        <p:spPr>
          <a:xfrm>
            <a:off x="256032" y="3493008"/>
            <a:ext cx="2834640" cy="23225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9" name="Google Shape;69;g1262c2261a9_2_6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1262c2261a9_2_60"/>
          <p:cNvSpPr txBox="1"/>
          <p:nvPr>
            <p:ph idx="11" type="ftr"/>
          </p:nvPr>
        </p:nvSpPr>
        <p:spPr>
          <a:xfrm>
            <a:off x="3499101"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g1262c2261a9_2_6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2.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1262c2261a9_2_0"/>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g1262c2261a9_2_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g1262c2261a9_2_0"/>
          <p:cNvSpPr/>
          <p:nvPr/>
        </p:nvSpPr>
        <p:spPr>
          <a:xfrm>
            <a:off x="11815864" y="758952"/>
            <a:ext cx="384048" cy="5330952"/>
          </a:xfrm>
          <a:prstGeom prst="rect">
            <a:avLst/>
          </a:prstGeom>
          <a:solidFill>
            <a:srgbClr val="C8C8C8">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g1262c2261a9_2_0"/>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0" name="Google Shape;10;g1262c2261a9_2_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7F7F7F"/>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11" name="Google Shape;11;g1262c2261a9_2_0"/>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7F7F7F"/>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12" name="Google Shape;12;g1262c2261a9_2_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grpSp>
        <p:nvGrpSpPr>
          <p:cNvPr id="85" name="Google Shape;85;p5"/>
          <p:cNvGrpSpPr/>
          <p:nvPr/>
        </p:nvGrpSpPr>
        <p:grpSpPr>
          <a:xfrm>
            <a:off x="0" y="0"/>
            <a:ext cx="12192000" cy="6858000"/>
            <a:chOff x="0" y="0"/>
            <a:chExt cx="12192000" cy="6858000"/>
          </a:xfrm>
        </p:grpSpPr>
        <p:sp>
          <p:nvSpPr>
            <p:cNvPr id="86" name="Google Shape;86;p5"/>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94" name="Google Shape;94;p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5" name="Google Shape;95;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96" name="Google Shape;96;p5"/>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97" name="Google Shape;97;p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98" name="Google Shape;98;p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99" name="Google Shape;99;p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docs.google.com/spreadsheets/d/1l06ddGAJwwIJpKi6uvmrA0Atdgjxoi6U/edit?usp=sharing&amp;ouid=109868399550126916518&amp;rtpof=true&amp;sd=tru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hyperlink" Target="https://whimsical.com/user-flow-Mhxr4eaygZGW6gMdvNt4c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262c2261a9_2_79"/>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000"/>
              <a:buFont typeface="Corbel"/>
              <a:buNone/>
            </a:pPr>
            <a:r>
              <a:rPr lang="es-MX" sz="8000" u="sng">
                <a:solidFill>
                  <a:schemeClr val="lt1"/>
                </a:solidFill>
              </a:rPr>
              <a:t>NANNY</a:t>
            </a:r>
            <a:br>
              <a:rPr lang="es-MX" sz="8000" u="sng"/>
            </a:br>
            <a:endParaRPr/>
          </a:p>
        </p:txBody>
      </p:sp>
      <p:sp>
        <p:nvSpPr>
          <p:cNvPr id="329" name="Google Shape;329;g1262c2261a9_2_79"/>
          <p:cNvSpPr txBox="1"/>
          <p:nvPr>
            <p:ph idx="1" type="subTitle"/>
          </p:nvPr>
        </p:nvSpPr>
        <p:spPr>
          <a:xfrm>
            <a:off x="1068701" y="3814302"/>
            <a:ext cx="7315200" cy="7787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s-MX" sz="2800"/>
              <a:t>BUSCADOR DE NIÑERAS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22f2e95b81_0_26"/>
          <p:cNvSpPr txBox="1"/>
          <p:nvPr>
            <p:ph type="title"/>
          </p:nvPr>
        </p:nvSpPr>
        <p:spPr>
          <a:xfrm>
            <a:off x="1154949" y="973675"/>
            <a:ext cx="102954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lang="es-MX" sz="9000"/>
              <a:t>BENCHMARKING</a:t>
            </a:r>
            <a:endParaRPr sz="9000"/>
          </a:p>
        </p:txBody>
      </p:sp>
      <p:sp>
        <p:nvSpPr>
          <p:cNvPr id="386" name="Google Shape;386;g122f2e95b81_0_26"/>
          <p:cNvSpPr txBox="1"/>
          <p:nvPr>
            <p:ph idx="1" type="body"/>
          </p:nvPr>
        </p:nvSpPr>
        <p:spPr>
          <a:xfrm>
            <a:off x="1154975" y="4090049"/>
            <a:ext cx="3050400" cy="7071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1000"/>
              </a:spcBef>
              <a:spcAft>
                <a:spcPts val="0"/>
              </a:spcAft>
              <a:buSzPts val="1920"/>
              <a:buNone/>
            </a:pPr>
            <a:r>
              <a:rPr lang="es-MX">
                <a:solidFill>
                  <a:schemeClr val="dk1"/>
                </a:solidFill>
              </a:rPr>
              <a:t>TINDER</a:t>
            </a:r>
            <a:endParaRPr>
              <a:solidFill>
                <a:schemeClr val="dk1"/>
              </a:solidFill>
            </a:endParaRPr>
          </a:p>
        </p:txBody>
      </p:sp>
      <p:pic>
        <p:nvPicPr>
          <p:cNvPr id="387" name="Google Shape;387;g122f2e95b81_0_26"/>
          <p:cNvPicPr preferRelativeResize="0"/>
          <p:nvPr>
            <p:ph idx="2" type="pic"/>
          </p:nvPr>
        </p:nvPicPr>
        <p:blipFill rotWithShape="1">
          <a:blip r:embed="rId3">
            <a:alphaModFix/>
          </a:blip>
          <a:srcRect b="0" l="2389" r="2389" t="0"/>
          <a:stretch/>
        </p:blipFill>
        <p:spPr>
          <a:xfrm>
            <a:off x="1334553" y="2603500"/>
            <a:ext cx="2691300" cy="1591500"/>
          </a:xfrm>
          <a:prstGeom prst="roundRect">
            <a:avLst>
              <a:gd fmla="val 16667" name="adj"/>
            </a:avLst>
          </a:prstGeom>
          <a:noFill/>
          <a:ln cap="flat" cmpd="sng" w="9525">
            <a:solidFill>
              <a:srgbClr val="000000"/>
            </a:solidFill>
            <a:prstDash val="solid"/>
            <a:round/>
            <a:headEnd len="sm" w="sm" type="none"/>
            <a:tailEnd len="sm" w="sm" type="none"/>
          </a:ln>
          <a:effectLst>
            <a:outerShdw blurRad="50800" rotWithShape="0" algn="tl" dir="5400000" dist="50800">
              <a:srgbClr val="000000">
                <a:alpha val="42352"/>
              </a:srgbClr>
            </a:outerShdw>
          </a:effectLst>
        </p:spPr>
      </p:pic>
      <p:sp>
        <p:nvSpPr>
          <p:cNvPr id="388" name="Google Shape;388;g122f2e95b81_0_26"/>
          <p:cNvSpPr txBox="1"/>
          <p:nvPr>
            <p:ph idx="3" type="body"/>
          </p:nvPr>
        </p:nvSpPr>
        <p:spPr>
          <a:xfrm>
            <a:off x="1154950" y="5015325"/>
            <a:ext cx="3050400" cy="101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120"/>
              <a:buNone/>
            </a:pPr>
            <a:r>
              <a:rPr lang="es-MX" sz="1900"/>
              <a:t>APP SOCIAL ENFOCADA EN ENCONTRAR PAREJAS, CITAS O RELACIONES.</a:t>
            </a:r>
            <a:endParaRPr sz="1900"/>
          </a:p>
        </p:txBody>
      </p:sp>
      <p:sp>
        <p:nvSpPr>
          <p:cNvPr id="389" name="Google Shape;389;g122f2e95b81_0_26"/>
          <p:cNvSpPr txBox="1"/>
          <p:nvPr>
            <p:ph idx="4" type="body"/>
          </p:nvPr>
        </p:nvSpPr>
        <p:spPr>
          <a:xfrm>
            <a:off x="4568875" y="4532847"/>
            <a:ext cx="3050400" cy="2643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1000"/>
              </a:spcBef>
              <a:spcAft>
                <a:spcPts val="0"/>
              </a:spcAft>
              <a:buSzPts val="1920"/>
              <a:buNone/>
            </a:pPr>
            <a:r>
              <a:rPr lang="es-MX">
                <a:solidFill>
                  <a:schemeClr val="dk1"/>
                </a:solidFill>
              </a:rPr>
              <a:t>PEANUT</a:t>
            </a:r>
            <a:endParaRPr>
              <a:solidFill>
                <a:schemeClr val="dk1"/>
              </a:solidFill>
            </a:endParaRPr>
          </a:p>
        </p:txBody>
      </p:sp>
      <p:pic>
        <p:nvPicPr>
          <p:cNvPr id="390" name="Google Shape;390;g122f2e95b81_0_26"/>
          <p:cNvPicPr preferRelativeResize="0"/>
          <p:nvPr>
            <p:ph idx="5" type="pic"/>
          </p:nvPr>
        </p:nvPicPr>
        <p:blipFill rotWithShape="1">
          <a:blip r:embed="rId4">
            <a:alphaModFix/>
          </a:blip>
          <a:srcRect b="2686" l="0" r="0" t="2696"/>
          <a:stretch/>
        </p:blipFill>
        <p:spPr>
          <a:xfrm>
            <a:off x="4748462" y="2603500"/>
            <a:ext cx="2691300" cy="1591500"/>
          </a:xfrm>
          <a:prstGeom prst="roundRect">
            <a:avLst>
              <a:gd fmla="val 16667" name="adj"/>
            </a:avLst>
          </a:prstGeom>
          <a:noFill/>
          <a:ln>
            <a:noFill/>
          </a:ln>
          <a:effectLst>
            <a:outerShdw blurRad="50800" rotWithShape="0" algn="tl" dir="5400000" dist="50800">
              <a:srgbClr val="000000">
                <a:alpha val="42352"/>
              </a:srgbClr>
            </a:outerShdw>
          </a:effectLst>
        </p:spPr>
      </p:pic>
      <p:sp>
        <p:nvSpPr>
          <p:cNvPr id="391" name="Google Shape;391;g122f2e95b81_0_26"/>
          <p:cNvSpPr txBox="1"/>
          <p:nvPr>
            <p:ph idx="6" type="body"/>
          </p:nvPr>
        </p:nvSpPr>
        <p:spPr>
          <a:xfrm>
            <a:off x="4570172" y="5109105"/>
            <a:ext cx="3050400" cy="918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1018"/>
              <a:buNone/>
            </a:pPr>
            <a:r>
              <a:rPr lang="es-MX" sz="1895"/>
              <a:t>APP PARA CONECTAR CON MUJERES QUE SE ENCUENTREN EN LA MISMA ETAPA DE LA VIDA.</a:t>
            </a:r>
            <a:endParaRPr sz="1895"/>
          </a:p>
        </p:txBody>
      </p:sp>
      <p:sp>
        <p:nvSpPr>
          <p:cNvPr id="392" name="Google Shape;392;g122f2e95b81_0_26"/>
          <p:cNvSpPr txBox="1"/>
          <p:nvPr>
            <p:ph idx="7" type="body"/>
          </p:nvPr>
        </p:nvSpPr>
        <p:spPr>
          <a:xfrm>
            <a:off x="7982775" y="4403125"/>
            <a:ext cx="3051000" cy="393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1000"/>
              </a:spcBef>
              <a:spcAft>
                <a:spcPts val="0"/>
              </a:spcAft>
              <a:buSzPts val="1920"/>
              <a:buNone/>
            </a:pPr>
            <a:r>
              <a:rPr lang="es-MX">
                <a:solidFill>
                  <a:schemeClr val="dk1"/>
                </a:solidFill>
              </a:rPr>
              <a:t>SOCIAL.MOM</a:t>
            </a:r>
            <a:endParaRPr>
              <a:solidFill>
                <a:schemeClr val="dk1"/>
              </a:solidFill>
            </a:endParaRPr>
          </a:p>
        </p:txBody>
      </p:sp>
      <p:pic>
        <p:nvPicPr>
          <p:cNvPr id="393" name="Google Shape;393;g122f2e95b81_0_26"/>
          <p:cNvPicPr preferRelativeResize="0"/>
          <p:nvPr>
            <p:ph idx="8" type="pic"/>
          </p:nvPr>
        </p:nvPicPr>
        <p:blipFill rotWithShape="1">
          <a:blip r:embed="rId5">
            <a:alphaModFix/>
          </a:blip>
          <a:srcRect b="20431" l="0" r="0" t="20430"/>
          <a:stretch/>
        </p:blipFill>
        <p:spPr>
          <a:xfrm>
            <a:off x="8163031" y="2603500"/>
            <a:ext cx="2691300" cy="1591500"/>
          </a:xfrm>
          <a:prstGeom prst="roundRect">
            <a:avLst>
              <a:gd fmla="val 16667" name="adj"/>
            </a:avLst>
          </a:prstGeom>
          <a:noFill/>
          <a:ln>
            <a:noFill/>
          </a:ln>
          <a:effectLst>
            <a:outerShdw blurRad="50800" rotWithShape="0" algn="tl" dir="5400000" dist="50800">
              <a:srgbClr val="000000">
                <a:alpha val="42352"/>
              </a:srgbClr>
            </a:outerShdw>
          </a:effectLst>
        </p:spPr>
      </p:pic>
      <p:sp>
        <p:nvSpPr>
          <p:cNvPr id="394" name="Google Shape;394;g122f2e95b81_0_26"/>
          <p:cNvSpPr txBox="1"/>
          <p:nvPr>
            <p:ph idx="9" type="body"/>
          </p:nvPr>
        </p:nvSpPr>
        <p:spPr>
          <a:xfrm>
            <a:off x="7982775" y="5109104"/>
            <a:ext cx="3051000" cy="918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120"/>
              <a:buNone/>
            </a:pPr>
            <a:r>
              <a:rPr lang="es-MX" sz="1800"/>
              <a:t>APP QUE AYUDA A ENCONTRAR, CONECTAR Y CONOCER MUJERES CON MENTALIDAD AFÍN CERCA DE CASA.</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g1245de0ca54_0_4"/>
          <p:cNvPicPr preferRelativeResize="0"/>
          <p:nvPr/>
        </p:nvPicPr>
        <p:blipFill rotWithShape="1">
          <a:blip r:embed="rId3">
            <a:alphaModFix/>
          </a:blip>
          <a:srcRect b="0" l="0" r="0" t="0"/>
          <a:stretch/>
        </p:blipFill>
        <p:spPr>
          <a:xfrm>
            <a:off x="152400" y="0"/>
            <a:ext cx="11650125" cy="6705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g122f2e95b81_0_65"/>
          <p:cNvPicPr preferRelativeResize="0"/>
          <p:nvPr/>
        </p:nvPicPr>
        <p:blipFill rotWithShape="1">
          <a:blip r:embed="rId3">
            <a:alphaModFix/>
          </a:blip>
          <a:srcRect b="0" l="0" r="0" t="0"/>
          <a:stretch/>
        </p:blipFill>
        <p:spPr>
          <a:xfrm>
            <a:off x="152400" y="0"/>
            <a:ext cx="3689625" cy="6705601"/>
          </a:xfrm>
          <a:prstGeom prst="rect">
            <a:avLst/>
          </a:prstGeom>
          <a:noFill/>
          <a:ln>
            <a:noFill/>
          </a:ln>
        </p:spPr>
      </p:pic>
      <p:pic>
        <p:nvPicPr>
          <p:cNvPr id="405" name="Google Shape;405;g122f2e95b81_0_65"/>
          <p:cNvPicPr preferRelativeResize="0"/>
          <p:nvPr/>
        </p:nvPicPr>
        <p:blipFill rotWithShape="1">
          <a:blip r:embed="rId4">
            <a:alphaModFix/>
          </a:blip>
          <a:srcRect b="0" l="0" r="0" t="0"/>
          <a:stretch/>
        </p:blipFill>
        <p:spPr>
          <a:xfrm>
            <a:off x="3994417" y="0"/>
            <a:ext cx="3689617" cy="6553201"/>
          </a:xfrm>
          <a:prstGeom prst="rect">
            <a:avLst/>
          </a:prstGeom>
          <a:noFill/>
          <a:ln>
            <a:noFill/>
          </a:ln>
        </p:spPr>
      </p:pic>
      <p:pic>
        <p:nvPicPr>
          <p:cNvPr id="406" name="Google Shape;406;g122f2e95b81_0_65"/>
          <p:cNvPicPr preferRelativeResize="0"/>
          <p:nvPr/>
        </p:nvPicPr>
        <p:blipFill rotWithShape="1">
          <a:blip r:embed="rId5">
            <a:alphaModFix/>
          </a:blip>
          <a:srcRect b="0" l="0" r="0" t="0"/>
          <a:stretch/>
        </p:blipFill>
        <p:spPr>
          <a:xfrm>
            <a:off x="7836435" y="0"/>
            <a:ext cx="3689617" cy="6553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g1245de0ca54_0_18"/>
          <p:cNvPicPr preferRelativeResize="0"/>
          <p:nvPr/>
        </p:nvPicPr>
        <p:blipFill rotWithShape="1">
          <a:blip r:embed="rId3">
            <a:alphaModFix/>
          </a:blip>
          <a:srcRect b="0" l="0" r="0" t="0"/>
          <a:stretch/>
        </p:blipFill>
        <p:spPr>
          <a:xfrm>
            <a:off x="853438" y="0"/>
            <a:ext cx="10485120" cy="655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g122f2e95b81_0_78"/>
          <p:cNvPicPr preferRelativeResize="0"/>
          <p:nvPr/>
        </p:nvPicPr>
        <p:blipFill rotWithShape="1">
          <a:blip r:embed="rId3">
            <a:alphaModFix/>
          </a:blip>
          <a:srcRect b="0" l="0" r="0" t="0"/>
          <a:stretch/>
        </p:blipFill>
        <p:spPr>
          <a:xfrm>
            <a:off x="152400" y="0"/>
            <a:ext cx="3689617" cy="6553201"/>
          </a:xfrm>
          <a:prstGeom prst="rect">
            <a:avLst/>
          </a:prstGeom>
          <a:noFill/>
          <a:ln>
            <a:noFill/>
          </a:ln>
        </p:spPr>
      </p:pic>
      <p:pic>
        <p:nvPicPr>
          <p:cNvPr id="417" name="Google Shape;417;g122f2e95b81_0_78"/>
          <p:cNvPicPr preferRelativeResize="0"/>
          <p:nvPr/>
        </p:nvPicPr>
        <p:blipFill rotWithShape="1">
          <a:blip r:embed="rId4">
            <a:alphaModFix/>
          </a:blip>
          <a:srcRect b="-2880" l="0" r="0" t="2879"/>
          <a:stretch/>
        </p:blipFill>
        <p:spPr>
          <a:xfrm>
            <a:off x="3994417" y="152400"/>
            <a:ext cx="3689617" cy="6553201"/>
          </a:xfrm>
          <a:prstGeom prst="rect">
            <a:avLst/>
          </a:prstGeom>
          <a:noFill/>
          <a:ln>
            <a:noFill/>
          </a:ln>
        </p:spPr>
      </p:pic>
      <p:pic>
        <p:nvPicPr>
          <p:cNvPr id="418" name="Google Shape;418;g122f2e95b81_0_78"/>
          <p:cNvPicPr preferRelativeResize="0"/>
          <p:nvPr/>
        </p:nvPicPr>
        <p:blipFill rotWithShape="1">
          <a:blip r:embed="rId5">
            <a:alphaModFix/>
          </a:blip>
          <a:srcRect b="0" l="0" r="0" t="0"/>
          <a:stretch/>
        </p:blipFill>
        <p:spPr>
          <a:xfrm>
            <a:off x="7836435" y="0"/>
            <a:ext cx="3689617" cy="6553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g1245de0ca54_0_28"/>
          <p:cNvPicPr preferRelativeResize="0"/>
          <p:nvPr/>
        </p:nvPicPr>
        <p:blipFill rotWithShape="1">
          <a:blip r:embed="rId3">
            <a:alphaModFix/>
          </a:blip>
          <a:srcRect b="0" l="0" r="0" t="0"/>
          <a:stretch/>
        </p:blipFill>
        <p:spPr>
          <a:xfrm>
            <a:off x="152400" y="2562512"/>
            <a:ext cx="11887201" cy="15149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g124409e5984_0_0"/>
          <p:cNvPicPr preferRelativeResize="0"/>
          <p:nvPr/>
        </p:nvPicPr>
        <p:blipFill rotWithShape="1">
          <a:blip r:embed="rId3">
            <a:alphaModFix/>
          </a:blip>
          <a:srcRect b="0" l="0" r="0" t="0"/>
          <a:stretch/>
        </p:blipFill>
        <p:spPr>
          <a:xfrm>
            <a:off x="152400" y="152400"/>
            <a:ext cx="3680439" cy="6553201"/>
          </a:xfrm>
          <a:prstGeom prst="rect">
            <a:avLst/>
          </a:prstGeom>
          <a:noFill/>
          <a:ln>
            <a:noFill/>
          </a:ln>
        </p:spPr>
      </p:pic>
      <p:pic>
        <p:nvPicPr>
          <p:cNvPr id="429" name="Google Shape;429;g124409e5984_0_0"/>
          <p:cNvPicPr preferRelativeResize="0"/>
          <p:nvPr/>
        </p:nvPicPr>
        <p:blipFill rotWithShape="1">
          <a:blip r:embed="rId4">
            <a:alphaModFix/>
          </a:blip>
          <a:srcRect b="0" l="0" r="0" t="0"/>
          <a:stretch/>
        </p:blipFill>
        <p:spPr>
          <a:xfrm>
            <a:off x="3985239" y="152400"/>
            <a:ext cx="3680439" cy="6553201"/>
          </a:xfrm>
          <a:prstGeom prst="rect">
            <a:avLst/>
          </a:prstGeom>
          <a:noFill/>
          <a:ln>
            <a:noFill/>
          </a:ln>
        </p:spPr>
      </p:pic>
      <p:pic>
        <p:nvPicPr>
          <p:cNvPr id="430" name="Google Shape;430;g124409e5984_0_0"/>
          <p:cNvPicPr preferRelativeResize="0"/>
          <p:nvPr/>
        </p:nvPicPr>
        <p:blipFill rotWithShape="1">
          <a:blip r:embed="rId5">
            <a:alphaModFix/>
          </a:blip>
          <a:srcRect b="0" l="0" r="0" t="0"/>
          <a:stretch/>
        </p:blipFill>
        <p:spPr>
          <a:xfrm>
            <a:off x="7818078" y="152400"/>
            <a:ext cx="3680439" cy="6553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aphicFrame>
        <p:nvGraphicFramePr>
          <p:cNvPr id="435" name="Google Shape;435;g1232e7d6b8e_0_32"/>
          <p:cNvGraphicFramePr/>
          <p:nvPr/>
        </p:nvGraphicFramePr>
        <p:xfrm>
          <a:off x="0" y="0"/>
          <a:ext cx="3000000" cy="3000000"/>
        </p:xfrm>
        <a:graphic>
          <a:graphicData uri="http://schemas.openxmlformats.org/drawingml/2006/table">
            <a:tbl>
              <a:tblPr>
                <a:noFill/>
                <a:tableStyleId>{976662E1-249F-49FD-9341-1FB5A77E7BC5}</a:tableStyleId>
              </a:tblPr>
              <a:tblGrid>
                <a:gridCol w="2070725"/>
                <a:gridCol w="1821350"/>
                <a:gridCol w="6301925"/>
              </a:tblGrid>
              <a:tr h="775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t>PASOS PARA LOGUEARSE</a:t>
                      </a:r>
                      <a:endParaRPr sz="2000" u="none" cap="none" strike="noStrike"/>
                    </a:p>
                  </a:txBody>
                  <a:tcPr marT="91425" marB="91425" marR="91425" marL="91425" anchor="ctr">
                    <a:solidFill>
                      <a:srgbClr val="D0E0E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t>DETALLES</a:t>
                      </a:r>
                      <a:endParaRPr sz="2000" u="none" cap="none" strike="noStrike"/>
                    </a:p>
                  </a:txBody>
                  <a:tcPr marT="91425" marB="91425" marR="91425" marL="91425" anchor="ctr">
                    <a:solidFill>
                      <a:schemeClr val="lt1"/>
                    </a:solidFill>
                  </a:tcPr>
                </a:tc>
              </a:tr>
              <a:tr h="2441750">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TINDER</a:t>
                      </a:r>
                      <a:endParaRPr sz="2000" u="none" cap="none" strike="noStrike">
                        <a:solidFill>
                          <a:srgbClr val="FF0000"/>
                        </a:solidFill>
                      </a:endParaRPr>
                    </a:p>
                  </a:txBody>
                  <a:tcPr marT="91425" marB="91425" marR="91425" marL="91425" anchor="ctr">
                    <a:solidFill>
                      <a:srgbClr val="EAD1D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5</a:t>
                      </a:r>
                      <a:endParaRPr sz="1400" u="none" cap="none" strike="noStrike"/>
                    </a:p>
                  </a:txBody>
                  <a:tcPr marT="91425" marB="91425" marR="91425" marL="91425"/>
                </a:tc>
                <a:tc>
                  <a:txBody>
                    <a:bodyPr/>
                    <a:lstStyle/>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rgbClr val="FFFFFF"/>
                          </a:highlight>
                        </a:rPr>
                        <a:t>Descargar la aplicación </a:t>
                      </a:r>
                      <a:endParaRPr sz="1450" u="none" cap="none" strike="noStrike">
                        <a:solidFill>
                          <a:srgbClr val="D6002F"/>
                        </a:solidFill>
                        <a:highlight>
                          <a:srgbClr val="FFFFFF"/>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rgbClr val="FFFFFF"/>
                          </a:highlight>
                        </a:rPr>
                        <a:t>Seleccionar un método de acceso(Facebook y número de celular)</a:t>
                      </a:r>
                      <a:endParaRPr sz="1450" u="none" cap="none" strike="noStrike">
                        <a:solidFill>
                          <a:schemeClr val="dk1"/>
                        </a:solidFill>
                        <a:highlight>
                          <a:srgbClr val="FFFFFF"/>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rgbClr val="FFFFFF"/>
                          </a:highlight>
                        </a:rPr>
                        <a:t>Verifica tu número de teléfono</a:t>
                      </a:r>
                      <a:endParaRPr sz="1450" u="none" cap="none" strike="noStrike">
                        <a:solidFill>
                          <a:schemeClr val="dk1"/>
                        </a:solidFill>
                        <a:highlight>
                          <a:srgbClr val="FFFFFF"/>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rgbClr val="FFFFFF"/>
                          </a:highlight>
                        </a:rPr>
                        <a:t>Configurar perfil</a:t>
                      </a:r>
                      <a:endParaRPr sz="1450" u="none" cap="none" strike="noStrike">
                        <a:solidFill>
                          <a:schemeClr val="dk1"/>
                        </a:solidFill>
                        <a:highlight>
                          <a:srgbClr val="FFFFFF"/>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rgbClr val="FFFFFF"/>
                          </a:highlight>
                        </a:rPr>
                        <a:t>Permite que Tinder acceda a todos los permisos requeridos</a:t>
                      </a:r>
                      <a:endParaRPr sz="1400" u="none" cap="none" strike="noStrike"/>
                    </a:p>
                  </a:txBody>
                  <a:tcPr marT="91425" marB="91425" marR="91425" marL="91425"/>
                </a:tc>
              </a:tr>
              <a:tr h="1637925">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PEANUT</a:t>
                      </a:r>
                      <a:endParaRPr sz="2000" u="none" cap="none" strike="noStrike">
                        <a:solidFill>
                          <a:srgbClr val="FF0000"/>
                        </a:solidFill>
                      </a:endParaRPr>
                    </a:p>
                  </a:txBody>
                  <a:tcPr marT="91425" marB="91425" marR="91425" marL="91425" anchor="ctr">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6</a:t>
                      </a:r>
                      <a:endParaRPr sz="1400" u="none" cap="none" strike="noStrike"/>
                    </a:p>
                  </a:txBody>
                  <a:tcPr marT="91425" marB="91425" marR="91425" marL="91425"/>
                </a:tc>
                <a:tc>
                  <a:txBody>
                    <a:bodyPr/>
                    <a:lstStyle/>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Descargar la aplicación </a:t>
                      </a:r>
                      <a:endParaRPr sz="1450" u="none" cap="none" strike="noStrike">
                        <a:solidFill>
                          <a:srgbClr val="D6002F"/>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Seleccionar un método de acceso(Facebook y número de celular)</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Verifica tu número de teléfono</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Configurar perfil</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Permite que Peanut acceda a todos los permisos requeridos</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verificar la cuenta con una selfie</a:t>
                      </a:r>
                      <a:endParaRPr sz="1450" u="none" cap="none" strike="noStrike">
                        <a:solidFill>
                          <a:schemeClr val="dk1"/>
                        </a:solidFill>
                        <a:highlight>
                          <a:schemeClr val="lt1"/>
                        </a:highlight>
                      </a:endParaRPr>
                    </a:p>
                  </a:txBody>
                  <a:tcPr marT="91425" marB="91425" marR="91425" marL="91425"/>
                </a:tc>
              </a:tr>
              <a:tr h="1885850">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SOCIAL.MOM</a:t>
                      </a:r>
                      <a:endParaRPr sz="2000" u="none" cap="none" strike="noStrike">
                        <a:solidFill>
                          <a:srgbClr val="FF0000"/>
                        </a:solidFill>
                      </a:endParaRPr>
                    </a:p>
                  </a:txBody>
                  <a:tcPr marT="91425" marB="91425" marR="91425" marL="91425" anchor="ctr">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5</a:t>
                      </a:r>
                      <a:endParaRPr sz="1400" u="none" cap="none" strike="noStrike"/>
                    </a:p>
                  </a:txBody>
                  <a:tcPr marT="91425" marB="91425" marR="91425" marL="91425"/>
                </a:tc>
                <a:tc>
                  <a:txBody>
                    <a:bodyPr/>
                    <a:lstStyle/>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Descargar la aplicación </a:t>
                      </a:r>
                      <a:endParaRPr sz="1450" u="none" cap="none" strike="noStrike">
                        <a:solidFill>
                          <a:srgbClr val="D6002F"/>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Seleccionar un método de acceso(Facebook y número de celular)</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Verifica tu número de teléfono</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Configurar perfil</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Permite que Social.mom acceda a todos los permisos requeridos</a:t>
                      </a:r>
                      <a:endParaRPr sz="1400" u="none" cap="none" strike="noStrike">
                        <a:solidFill>
                          <a:schemeClr val="dk1"/>
                        </a:solidFill>
                      </a:endParaRPr>
                    </a:p>
                    <a:p>
                      <a:pPr indent="0" lvl="0" marL="0" marR="0" rtl="0" algn="l">
                        <a:lnSpc>
                          <a:spcPct val="100000"/>
                        </a:lnSpc>
                        <a:spcBef>
                          <a:spcPts val="300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aphicFrame>
        <p:nvGraphicFramePr>
          <p:cNvPr id="440" name="Google Shape;440;g1232e7d6b8e_0_48"/>
          <p:cNvGraphicFramePr/>
          <p:nvPr/>
        </p:nvGraphicFramePr>
        <p:xfrm>
          <a:off x="952500" y="1392000"/>
          <a:ext cx="3000000" cy="3000000"/>
        </p:xfrm>
        <a:graphic>
          <a:graphicData uri="http://schemas.openxmlformats.org/drawingml/2006/table">
            <a:tbl>
              <a:tblPr>
                <a:noFill/>
                <a:tableStyleId>{976662E1-249F-49FD-9341-1FB5A77E7BC5}</a:tableStyleId>
              </a:tblPr>
              <a:tblGrid>
                <a:gridCol w="2571750"/>
                <a:gridCol w="2571750"/>
                <a:gridCol w="4760650"/>
              </a:tblGrid>
              <a:tr h="11174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t>PASOS REALIZAR MI PERFIL</a:t>
                      </a:r>
                      <a:endParaRPr sz="2000" u="none" cap="none" strike="noStrike"/>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t>DETALLES</a:t>
                      </a:r>
                      <a:endParaRPr sz="2000" u="none" cap="none" strike="noStrike"/>
                    </a:p>
                  </a:txBody>
                  <a:tcPr marT="91425" marB="91425" marR="91425" marL="91425" anchor="ctr">
                    <a:solidFill>
                      <a:srgbClr val="FFFFFF"/>
                    </a:solidFill>
                  </a:tcPr>
                </a:tc>
              </a:tr>
              <a:tr h="1117475">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TINDER</a:t>
                      </a:r>
                      <a:endParaRPr sz="2000" u="none" cap="none" strike="noStrike">
                        <a:solidFill>
                          <a:srgbClr val="FF0000"/>
                        </a:solidFill>
                      </a:endParaRPr>
                    </a:p>
                  </a:txBody>
                  <a:tcPr marT="91425" marB="91425" marR="91425" marL="91425" anchor="ctr">
                    <a:solidFill>
                      <a:srgbClr val="EAD1D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nombre - foto - edad - género - orientación sexual - ciudad - trabajo - educación - </a:t>
                      </a:r>
                      <a:endParaRPr sz="1400" u="none" cap="none" strike="noStrike"/>
                    </a:p>
                  </a:txBody>
                  <a:tcPr marT="91425" marB="91425" marR="91425" marL="91425"/>
                </a:tc>
              </a:tr>
              <a:tr h="1117475">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PEANUT</a:t>
                      </a:r>
                      <a:endParaRPr sz="2000" u="none" cap="none" strike="noStrike">
                        <a:solidFill>
                          <a:srgbClr val="FF0000"/>
                        </a:solidFill>
                      </a:endParaRPr>
                    </a:p>
                  </a:txBody>
                  <a:tcPr marT="91425" marB="91425" marR="91425" marL="91425" anchor="ctr">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nombre - foto - edad - ciudad - etapa de la vida -  información sobre tus hijos - educación - trabajo - lenguajes que hablas</a:t>
                      </a:r>
                      <a:endParaRPr sz="1400" u="none" cap="none" strike="noStrike"/>
                    </a:p>
                  </a:txBody>
                  <a:tcPr marT="91425" marB="91425" marR="91425" marL="91425"/>
                </a:tc>
              </a:tr>
              <a:tr h="1117475">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SOCIAL.MOM</a:t>
                      </a:r>
                      <a:endParaRPr sz="2000" u="none" cap="none" strike="noStrike">
                        <a:solidFill>
                          <a:srgbClr val="FF0000"/>
                        </a:solidFill>
                      </a:endParaRPr>
                    </a:p>
                  </a:txBody>
                  <a:tcPr marT="91425" marB="91425" marR="91425" marL="91425" anchor="ctr">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solidFill>
                            <a:schemeClr val="dk1"/>
                          </a:solidFill>
                        </a:rPr>
                        <a:t>nombre - foto - edad - ciudad -  información sobre tus hijos - educación - trabajo -</a:t>
                      </a:r>
                      <a:endParaRPr sz="1400" u="none" cap="none" strike="noStrike"/>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aphicFrame>
        <p:nvGraphicFramePr>
          <p:cNvPr id="445" name="Google Shape;445;g1232e7d6b8e_0_44"/>
          <p:cNvGraphicFramePr/>
          <p:nvPr/>
        </p:nvGraphicFramePr>
        <p:xfrm>
          <a:off x="0" y="0"/>
          <a:ext cx="3000000" cy="3000000"/>
        </p:xfrm>
        <a:graphic>
          <a:graphicData uri="http://schemas.openxmlformats.org/drawingml/2006/table">
            <a:tbl>
              <a:tblPr>
                <a:noFill/>
                <a:tableStyleId>{976662E1-249F-49FD-9341-1FB5A77E7BC5}</a:tableStyleId>
              </a:tblPr>
              <a:tblGrid>
                <a:gridCol w="2524200"/>
                <a:gridCol w="2207575"/>
                <a:gridCol w="5651225"/>
              </a:tblGrid>
              <a:tr h="1295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t>PASOS PARA VERIFICAR LA CUENTA</a:t>
                      </a:r>
                      <a:endParaRPr sz="2000" u="none" cap="none" strike="noStrike"/>
                    </a:p>
                  </a:txBody>
                  <a:tcPr marT="91425" marB="91425" marR="91425" marL="91425" anchor="ctr">
                    <a:solidFill>
                      <a:srgbClr val="C9DAF8"/>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t>DETALLES</a:t>
                      </a:r>
                      <a:endParaRPr sz="2000" u="none" cap="none" strike="noStrike"/>
                    </a:p>
                  </a:txBody>
                  <a:tcPr marT="91425" marB="91425" marR="91425" marL="91425" anchor="ctr"/>
                </a:tc>
              </a:tr>
              <a:tr h="2043800">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TINDER</a:t>
                      </a:r>
                      <a:endParaRPr sz="2000" u="none" cap="none" strike="noStrike">
                        <a:solidFill>
                          <a:srgbClr val="FF0000"/>
                        </a:solidFill>
                      </a:endParaRPr>
                    </a:p>
                  </a:txBody>
                  <a:tcPr marT="91425" marB="91425" marR="91425" marL="91425" anchor="ctr">
                    <a:solidFill>
                      <a:srgbClr val="EAD1D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4</a:t>
                      </a:r>
                      <a:endParaRPr sz="1400" u="none" cap="none" strike="noStrike"/>
                    </a:p>
                  </a:txBody>
                  <a:tcPr marT="91425" marB="91425" marR="91425" marL="91425"/>
                </a:tc>
                <a:tc>
                  <a:txBody>
                    <a:bodyPr/>
                    <a:lstStyle/>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Seleccionar “Verifica tu perfil” para comenzar </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Se  mostrará una pose y pedirá  un selfie imitando esa misma pose.</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Confirmar que la selfie coincide con la pose y pulsar en “Enviar para revisión”. </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Repite los pasos 4 y 5 una vez más </a:t>
                      </a:r>
                      <a:endParaRPr sz="1700" u="none" cap="none" strike="noStrike"/>
                    </a:p>
                  </a:txBody>
                  <a:tcPr marT="91425" marB="91425" marR="91425" marL="91425"/>
                </a:tc>
              </a:tr>
              <a:tr h="814550">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PEANUT</a:t>
                      </a:r>
                      <a:endParaRPr sz="2000" u="none" cap="none" strike="noStrike">
                        <a:solidFill>
                          <a:srgbClr val="FF0000"/>
                        </a:solidFill>
                      </a:endParaRPr>
                    </a:p>
                  </a:txBody>
                  <a:tcPr marT="91425" marB="91425" marR="91425" marL="91425" anchor="ctr">
                    <a:solidFill>
                      <a:srgbClr val="D9D2E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4</a:t>
                      </a:r>
                      <a:endParaRPr sz="1400" u="none" cap="none" strike="noStrike"/>
                    </a:p>
                  </a:txBody>
                  <a:tcPr marT="91425" marB="91425" marR="91425" marL="91425"/>
                </a:tc>
                <a:tc>
                  <a:txBody>
                    <a:bodyPr/>
                    <a:lstStyle/>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Seleccionar “Verifica tu perfil” para comenzar </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Se  mostrará una pose y pedirá  un selfie imitando esa misma pose.</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Confirmar que la selfie coincide con la pose y pulsar en “Enviar para revisión”. </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Repite los pasos 4 y 5 una vez más </a:t>
                      </a:r>
                      <a:endParaRPr sz="1400" u="none" cap="none" strike="noStrike"/>
                    </a:p>
                  </a:txBody>
                  <a:tcPr marT="91425" marB="91425" marR="91425" marL="91425"/>
                </a:tc>
              </a:tr>
              <a:tr h="1844750">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SOCIAL.MOM</a:t>
                      </a:r>
                      <a:endParaRPr sz="2000" u="none" cap="none" strike="noStrike">
                        <a:solidFill>
                          <a:srgbClr val="FF0000"/>
                        </a:solidFill>
                      </a:endParaRPr>
                    </a:p>
                  </a:txBody>
                  <a:tcPr marT="91425" marB="91425" marR="91425" marL="91425" anchor="ctr">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4</a:t>
                      </a:r>
                      <a:endParaRPr sz="1400" u="none" cap="none" strike="noStrike"/>
                    </a:p>
                  </a:txBody>
                  <a:tcPr marT="91425" marB="91425" marR="91425" marL="91425"/>
                </a:tc>
                <a:tc>
                  <a:txBody>
                    <a:bodyPr/>
                    <a:lstStyle/>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Seleccionar “Verifica tu perfil” para comenzar </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Se  mostrará una pose y pedirá  un selfie imitando esa misma pose.</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Confirmar que la selfie coincide con la pose y pulsar en “Enviar para revisión”. </a:t>
                      </a:r>
                      <a:endParaRPr sz="1450" u="none" cap="none" strike="noStrike">
                        <a:solidFill>
                          <a:schemeClr val="dk1"/>
                        </a:solidFill>
                        <a:highlight>
                          <a:schemeClr val="lt1"/>
                        </a:highlight>
                      </a:endParaRPr>
                    </a:p>
                    <a:p>
                      <a:pPr indent="-320675" lvl="0" marL="647700" marR="0" rtl="0" algn="l">
                        <a:lnSpc>
                          <a:spcPct val="115000"/>
                        </a:lnSpc>
                        <a:spcBef>
                          <a:spcPts val="0"/>
                        </a:spcBef>
                        <a:spcAft>
                          <a:spcPts val="0"/>
                        </a:spcAft>
                        <a:buClr>
                          <a:schemeClr val="dk1"/>
                        </a:buClr>
                        <a:buSzPts val="1450"/>
                        <a:buFont typeface="Arial"/>
                        <a:buAutoNum type="arabicPeriod"/>
                      </a:pPr>
                      <a:r>
                        <a:rPr lang="es-MX" sz="1450" u="none" cap="none" strike="noStrike">
                          <a:solidFill>
                            <a:schemeClr val="dk1"/>
                          </a:solidFill>
                          <a:highlight>
                            <a:schemeClr val="lt1"/>
                          </a:highlight>
                        </a:rPr>
                        <a:t>Repite los pasos 4 y 5 una vez más </a:t>
                      </a:r>
                      <a:endParaRPr sz="1400" u="none" cap="none" strike="noStrike"/>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g1262c2261a9_2_8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35" name="Google Shape;335;g1262c2261a9_2_85"/>
          <p:cNvSpPr/>
          <p:nvPr/>
        </p:nvSpPr>
        <p:spPr>
          <a:xfrm rot="10800000">
            <a:off x="0" y="762000"/>
            <a:ext cx="4208489" cy="5334001"/>
          </a:xfrm>
          <a:custGeom>
            <a:rect b="b" l="l" r="r" t="t"/>
            <a:pathLst>
              <a:path extrusionOk="0" h="5334001" w="4208489">
                <a:moveTo>
                  <a:pt x="1015642" y="0"/>
                </a:moveTo>
                <a:lnTo>
                  <a:pt x="4208489" y="0"/>
                </a:lnTo>
                <a:lnTo>
                  <a:pt x="4208489" y="5334001"/>
                </a:lnTo>
                <a:lnTo>
                  <a:pt x="0" y="5334001"/>
                </a:lnTo>
                <a:close/>
              </a:path>
            </a:pathLst>
          </a:custGeom>
          <a:solidFill>
            <a:schemeClr val="accent1"/>
          </a:solidFill>
          <a:ln>
            <a:noFill/>
          </a:ln>
        </p:spPr>
      </p:sp>
      <p:sp>
        <p:nvSpPr>
          <p:cNvPr id="336" name="Google Shape;336;g1262c2261a9_2_85"/>
          <p:cNvSpPr txBox="1"/>
          <p:nvPr>
            <p:ph type="title"/>
          </p:nvPr>
        </p:nvSpPr>
        <p:spPr>
          <a:xfrm>
            <a:off x="494260" y="1683144"/>
            <a:ext cx="2774922" cy="34917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MX"/>
              <a:t>PROBLEMA</a:t>
            </a:r>
            <a:endParaRPr/>
          </a:p>
        </p:txBody>
      </p:sp>
      <p:sp>
        <p:nvSpPr>
          <p:cNvPr id="337" name="Google Shape;337;g1262c2261a9_2_85"/>
          <p:cNvSpPr txBox="1"/>
          <p:nvPr>
            <p:ph idx="1" type="body"/>
          </p:nvPr>
        </p:nvSpPr>
        <p:spPr>
          <a:xfrm>
            <a:off x="4361606" y="1683143"/>
            <a:ext cx="6627377" cy="3491713"/>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000"/>
              <a:buChar char="●"/>
            </a:pPr>
            <a:r>
              <a:rPr lang="es-MX"/>
              <a:t>MUCHAS PERSONAS CON NIÑOS NO CUENTAN CON AYUDA PARA PODER REALIZAR SUS ACTIVIDADES, MÁS AÚN SI LOS NIÑOS NO SE ENCUENTRAN EN EDAD ESCOLAR.</a:t>
            </a:r>
            <a:endParaRPr/>
          </a:p>
          <a:p>
            <a:pPr indent="-182880" lvl="0" marL="182880" rtl="0" algn="l">
              <a:lnSpc>
                <a:spcPct val="90000"/>
              </a:lnSpc>
              <a:spcBef>
                <a:spcPts val="1200"/>
              </a:spcBef>
              <a:spcAft>
                <a:spcPts val="0"/>
              </a:spcAft>
              <a:buSzPts val="2000"/>
              <a:buChar char="●"/>
            </a:pPr>
            <a:r>
              <a:rPr lang="es-MX"/>
              <a:t>INCORPORAR UNA PERSONA A LA DINÁMICA FAMILIAR ES UNA DECISIÓN  AGOBIANTE, YA QUE ESTARÁN DEJANDO EN MANOS DE UN DESCONOCIDO, O QUIZÁS CON SUERTE, ALGUIEN RECOMENDADO PARA EL CUIDADO DE SUS NIÑOS.</a:t>
            </a:r>
            <a:endParaRPr/>
          </a:p>
          <a:p>
            <a:pPr indent="-182880" lvl="0" marL="182880" rtl="0" algn="l">
              <a:lnSpc>
                <a:spcPct val="90000"/>
              </a:lnSpc>
              <a:spcBef>
                <a:spcPts val="1200"/>
              </a:spcBef>
              <a:spcAft>
                <a:spcPts val="0"/>
              </a:spcAft>
              <a:buSzPts val="2000"/>
              <a:buChar char="●"/>
            </a:pPr>
            <a:r>
              <a:rPr lang="es-MX"/>
              <a:t>DEPENDER DE OTRO PARA ATENDER SUS AGENDAS.</a:t>
            </a:r>
            <a:endParaRPr/>
          </a:p>
        </p:txBody>
      </p:sp>
      <p:sp>
        <p:nvSpPr>
          <p:cNvPr id="338" name="Google Shape;338;g1262c2261a9_2_85"/>
          <p:cNvSpPr/>
          <p:nvPr/>
        </p:nvSpPr>
        <p:spPr>
          <a:xfrm rot="10800000">
            <a:off x="11190517" y="1056875"/>
            <a:ext cx="1001483" cy="4744251"/>
          </a:xfrm>
          <a:custGeom>
            <a:rect b="b" l="l" r="r" t="t"/>
            <a:pathLst>
              <a:path extrusionOk="0" h="4744251" w="1001483">
                <a:moveTo>
                  <a:pt x="0" y="0"/>
                </a:moveTo>
                <a:lnTo>
                  <a:pt x="1001483" y="0"/>
                </a:lnTo>
                <a:lnTo>
                  <a:pt x="0" y="4744251"/>
                </a:lnTo>
                <a:close/>
              </a:path>
            </a:pathLst>
          </a:custGeom>
          <a:solidFill>
            <a:schemeClr val="accent1"/>
          </a:solid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graphicFrame>
        <p:nvGraphicFramePr>
          <p:cNvPr id="450" name="Google Shape;450;g1232e7d6b8e_0_40"/>
          <p:cNvGraphicFramePr/>
          <p:nvPr/>
        </p:nvGraphicFramePr>
        <p:xfrm>
          <a:off x="192350" y="96288"/>
          <a:ext cx="3000000" cy="3000000"/>
        </p:xfrm>
        <a:graphic>
          <a:graphicData uri="http://schemas.openxmlformats.org/drawingml/2006/table">
            <a:tbl>
              <a:tblPr>
                <a:noFill/>
                <a:tableStyleId>{976662E1-249F-49FD-9341-1FB5A77E7BC5}</a:tableStyleId>
              </a:tblPr>
              <a:tblGrid>
                <a:gridCol w="2040025"/>
                <a:gridCol w="2040025"/>
                <a:gridCol w="2040025"/>
                <a:gridCol w="3962575"/>
              </a:tblGrid>
              <a:tr h="10767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TINDER</a:t>
                      </a:r>
                      <a:endParaRPr sz="2000" u="none" cap="none" strike="noStrike">
                        <a:solidFill>
                          <a:srgbClr val="FF0000"/>
                        </a:solidFill>
                      </a:endParaRPr>
                    </a:p>
                  </a:txBody>
                  <a:tcPr marT="91425" marB="91425" marR="91425" marL="91425" anchor="ctr">
                    <a:solidFill>
                      <a:srgbClr val="EAD1DC"/>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PEANUT</a:t>
                      </a:r>
                      <a:endParaRPr sz="2000" u="none" cap="none" strike="noStrike">
                        <a:solidFill>
                          <a:srgbClr val="FF0000"/>
                        </a:solidFill>
                      </a:endParaRPr>
                    </a:p>
                  </a:txBody>
                  <a:tcPr marT="91425" marB="91425" marR="91425" marL="91425" anchor="ctr">
                    <a:solidFill>
                      <a:srgbClr val="D9D2E9"/>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solidFill>
                            <a:srgbClr val="FF0000"/>
                          </a:solidFill>
                        </a:rPr>
                        <a:t>SOCIAL,MOM</a:t>
                      </a:r>
                      <a:endParaRPr sz="2000" u="none" cap="none" strike="noStrike">
                        <a:solidFill>
                          <a:srgbClr val="FF0000"/>
                        </a:solidFill>
                      </a:endParaRPr>
                    </a:p>
                  </a:txBody>
                  <a:tcPr marT="91425" marB="91425" marR="91425" marL="91425" anchor="ctr">
                    <a:solidFill>
                      <a:srgbClr val="FFF2CC"/>
                    </a:solidFill>
                  </a:tcPr>
                </a:tc>
              </a:tr>
              <a:tr h="1778725">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t>FORTALEZAS</a:t>
                      </a:r>
                      <a:endParaRPr sz="2000" u="none" cap="none" strike="noStrike"/>
                    </a:p>
                  </a:txBody>
                  <a:tcPr marT="91425" marB="91425" marR="91425" marL="91425" anchor="ctr">
                    <a:solidFill>
                      <a:srgbClr val="C9DA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POPULARIDAD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NOMBRADA EN VARIOS SITIOS DE RENOMBRE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SE ORGANIZAN EVENTOS PARA SOCIALIZAR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s-MX" sz="1400" u="none" cap="none" strike="noStrike"/>
                        <a:t>SE PUEDEN BLOQUEAR PERFILES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s-MX" sz="1400" u="none" cap="none" strike="noStrike"/>
                        <a:t>TOTALMENTE GRATIS</a:t>
                      </a:r>
                      <a:endParaRPr sz="1400" u="none" cap="none" strike="noStrike"/>
                    </a:p>
                  </a:txBody>
                  <a:tcPr marT="91425" marB="91425" marR="91425" marL="91425"/>
                </a:tc>
              </a:tr>
              <a:tr h="3671075">
                <a:tc>
                  <a:txBody>
                    <a:bodyPr/>
                    <a:lstStyle/>
                    <a:p>
                      <a:pPr indent="0" lvl="0" marL="0" marR="0" rtl="0" algn="ctr">
                        <a:lnSpc>
                          <a:spcPct val="100000"/>
                        </a:lnSpc>
                        <a:spcBef>
                          <a:spcPts val="0"/>
                        </a:spcBef>
                        <a:spcAft>
                          <a:spcPts val="0"/>
                        </a:spcAft>
                        <a:buClr>
                          <a:srgbClr val="000000"/>
                        </a:buClr>
                        <a:buSzPts val="2000"/>
                        <a:buFont typeface="Arial"/>
                        <a:buNone/>
                      </a:pPr>
                      <a:r>
                        <a:rPr lang="es-MX" sz="2000" u="none" cap="none" strike="noStrike"/>
                        <a:t>DEBILIDADES</a:t>
                      </a:r>
                      <a:endParaRPr sz="2000" u="none" cap="none" strike="noStrike"/>
                    </a:p>
                  </a:txBody>
                  <a:tcPr marT="91425" marB="91425" marR="91425" marL="91425" anchor="ctr">
                    <a:solidFill>
                      <a:srgbClr val="D9EAD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NO SE PUEDEN ENVIAR FOTOS POR EL CHAT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s-MX" sz="1400" u="none" cap="none" strike="noStrike"/>
                        <a:t>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s-MX" sz="1400" u="none" cap="none" strike="noStrike"/>
                        <a:t>NO OFRECE PRUEBAS GRATIS DE CONTENIDO PREMIUM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s-MX" sz="1400" u="none" cap="none" strike="noStrike"/>
                        <a:t>LAS NOTIFICACIONES NO DEJAN VISUALIZAR A QUIENES LES GUSTA EL USUARIO SIN SER PREMIUM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LA APP NO SE ENCUENTRA EN ESPAÑOL.</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chemeClr val="dk1"/>
                        </a:buClr>
                        <a:buSzPts val="1100"/>
                        <a:buFont typeface="Arial"/>
                        <a:buNone/>
                      </a:pPr>
                      <a:r>
                        <a:rPr lang="es-MX" sz="1400" u="none" cap="none" strike="noStrike">
                          <a:solidFill>
                            <a:schemeClr val="dk1"/>
                          </a:solidFill>
                        </a:rPr>
                        <a:t>LAS NOTIFICACIONES NO DEJAN VISUALIZAR A QUIENES LES GUSTA EL USUARIO</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s-MX" sz="1400" u="none" cap="none" strike="noStrike"/>
                        <a:t>NO DISPONIBLE EN ARGENTINA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PROBLEMAS PARA CREAR LA CUENTA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s-MX" sz="1400" u="none" cap="none" strike="noStrike"/>
                        <a:t>BLOQUEAR CUENTAS SIN SEGUIMIENTO NI CAUSA QUE LO JUSTIFIQUE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s-MX" sz="1400" u="none" cap="none" strike="noStrike"/>
                        <a:t>SE DEBE PAGAR PARA SABER A QUIEN LE GUSTA TU PERFIL</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s-MX" sz="1400" u="none" cap="none" strike="noStrike"/>
                        <a:t>NO DISPONIBLE EN ARGENTINA</a:t>
                      </a:r>
                      <a:endParaRPr sz="1400" u="none" cap="none" strike="noStrike"/>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1b1ddc051a_0_0"/>
          <p:cNvSpPr txBox="1"/>
          <p:nvPr>
            <p:ph type="title"/>
          </p:nvPr>
        </p:nvSpPr>
        <p:spPr>
          <a:xfrm>
            <a:off x="836050" y="973675"/>
            <a:ext cx="109533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s-MX" sz="9600"/>
              <a:t>CONCLUSIONES</a:t>
            </a:r>
            <a:endParaRPr sz="9600"/>
          </a:p>
        </p:txBody>
      </p:sp>
      <p:sp>
        <p:nvSpPr>
          <p:cNvPr id="456" name="Google Shape;456;g11b1ddc051a_0_0"/>
          <p:cNvSpPr txBox="1"/>
          <p:nvPr>
            <p:ph idx="1" type="body"/>
          </p:nvPr>
        </p:nvSpPr>
        <p:spPr>
          <a:xfrm>
            <a:off x="499500" y="2603500"/>
            <a:ext cx="11353500" cy="3416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s-MX"/>
              <a:t>SE OBSERVA UN DISEÑO MUY BUEN LOGRADO EN LAS DISTINTAS APP, PERO NO ES UN DATO MENOR QUE LAS APLICACIONES CUYA FUNCIONALIDAD ES PARECIDA A NUESTRO PROYECTO NO PUEDEN UTILIZARSE EN ARGENTINA, NO SE ENCUENTRAN EN IDIOMA ESPAÑOL Y TAMPOCO ESTÁN DISPONIBLES PARA TODOS LOS DISPOSITIVOS.</a:t>
            </a:r>
            <a:endParaRPr/>
          </a:p>
          <a:p>
            <a:pPr indent="0" lvl="0" marL="0" rtl="0" algn="l">
              <a:lnSpc>
                <a:spcPct val="100000"/>
              </a:lnSpc>
              <a:spcBef>
                <a:spcPts val="1000"/>
              </a:spcBef>
              <a:spcAft>
                <a:spcPts val="0"/>
              </a:spcAft>
              <a:buSzPts val="1440"/>
              <a:buNone/>
            </a:pPr>
            <a:r>
              <a:rPr lang="es-MX"/>
              <a:t>EN LAS DISTINTAS APLICACIONES SE PUEDE VER QUE VAN MAS DIRECCIONADAS A COMPARTIR EN COMUNIDAD, LO QUE NOSOTROS BUSCAMOS ES JUSTAMENTE LO CONTRARIO, BUSCAMOS CREAR LAZOS, QUE UNA MADRE ENCUENTRE SU PERFECT MATCH, ALGUIEN CON QUIEN IDENTIFICARSE Y CON QUIEN CONTAR, EL OBJETIVO FINAL ES CREAR UNA TRIBU, UNA RED DE CONTENCIÓN REAL.</a:t>
            </a:r>
            <a:endParaRPr/>
          </a:p>
          <a:p>
            <a:pPr indent="0" lvl="0" marL="0" rtl="0" algn="l">
              <a:lnSpc>
                <a:spcPct val="100000"/>
              </a:lnSpc>
              <a:spcBef>
                <a:spcPts val="1000"/>
              </a:spcBef>
              <a:spcAft>
                <a:spcPts val="0"/>
              </a:spcAft>
              <a:buSzPts val="1440"/>
              <a:buNone/>
            </a:pPr>
            <a:r>
              <a:rPr lang="es-MX"/>
              <a:t>TAMBIÉN BUSCAMOS OFRECER SEGURIDAD A LA HORA DE COMPARTIR LOS DATOS Y DISCRECIÓN EN EL MOMENTO EN QUE NO HAYA COINCIDENCIAS ENTRE PERFILES.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22f2e95b81_0_117"/>
          <p:cNvSpPr txBox="1"/>
          <p:nvPr>
            <p:ph type="title"/>
          </p:nvPr>
        </p:nvSpPr>
        <p:spPr>
          <a:xfrm>
            <a:off x="642175" y="1404550"/>
            <a:ext cx="10977600" cy="1822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4000"/>
              <a:buNone/>
            </a:pPr>
            <a:r>
              <a:rPr lang="es-MX" sz="9600"/>
              <a:t>PROTOPERSONA</a:t>
            </a:r>
            <a:endParaRPr sz="9600"/>
          </a:p>
        </p:txBody>
      </p:sp>
      <p:sp>
        <p:nvSpPr>
          <p:cNvPr id="462" name="Google Shape;462;g122f2e95b81_0_117"/>
          <p:cNvSpPr txBox="1"/>
          <p:nvPr>
            <p:ph idx="1" type="body"/>
          </p:nvPr>
        </p:nvSpPr>
        <p:spPr>
          <a:xfrm>
            <a:off x="1154954" y="5024967"/>
            <a:ext cx="8825700" cy="860400"/>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1000"/>
              </a:spcBef>
              <a:spcAft>
                <a:spcPts val="0"/>
              </a:spcAft>
              <a:buClr>
                <a:schemeClr val="dk1"/>
              </a:buClr>
              <a:buSzPts val="1600"/>
              <a:buChar char="●"/>
            </a:pPr>
            <a:r>
              <a:rPr lang="es-MX">
                <a:solidFill>
                  <a:schemeClr val="dk1"/>
                </a:solidFill>
              </a:rPr>
              <a:t>CREACIÓN DE 2 PROTO PERSONAS A VALIDAR.</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g1232e7d6b8e_0_59"/>
          <p:cNvPicPr preferRelativeResize="0"/>
          <p:nvPr/>
        </p:nvPicPr>
        <p:blipFill rotWithShape="1">
          <a:blip r:embed="rId3">
            <a:alphaModFix/>
          </a:blip>
          <a:srcRect b="0" l="14644" r="14644" t="0"/>
          <a:stretch/>
        </p:blipFill>
        <p:spPr>
          <a:xfrm>
            <a:off x="0" y="0"/>
            <a:ext cx="3785375" cy="5353349"/>
          </a:xfrm>
          <a:prstGeom prst="rect">
            <a:avLst/>
          </a:prstGeom>
          <a:noFill/>
          <a:ln>
            <a:noFill/>
          </a:ln>
        </p:spPr>
      </p:pic>
      <p:sp>
        <p:nvSpPr>
          <p:cNvPr id="468" name="Google Shape;468;g1232e7d6b8e_0_59"/>
          <p:cNvSpPr txBox="1"/>
          <p:nvPr/>
        </p:nvSpPr>
        <p:spPr>
          <a:xfrm>
            <a:off x="6921325" y="253425"/>
            <a:ext cx="497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469" name="Google Shape;469;g1232e7d6b8e_0_59"/>
          <p:cNvSpPr txBox="1"/>
          <p:nvPr/>
        </p:nvSpPr>
        <p:spPr>
          <a:xfrm>
            <a:off x="4577275" y="145725"/>
            <a:ext cx="35319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s-MX" sz="2300" u="none" cap="none" strike="noStrike">
                <a:solidFill>
                  <a:srgbClr val="000000"/>
                </a:solidFill>
                <a:latin typeface="Century Gothic"/>
                <a:ea typeface="Century Gothic"/>
                <a:cs typeface="Century Gothic"/>
                <a:sym typeface="Century Gothic"/>
              </a:rPr>
              <a:t>MARÍA VILLANUEVA</a:t>
            </a:r>
            <a:endParaRPr b="1" i="0" sz="2300" u="none" cap="none" strike="noStrike">
              <a:solidFill>
                <a:srgbClr val="000000"/>
              </a:solidFill>
              <a:latin typeface="Century Gothic"/>
              <a:ea typeface="Century Gothic"/>
              <a:cs typeface="Century Gothic"/>
              <a:sym typeface="Century Gothic"/>
            </a:endParaRPr>
          </a:p>
        </p:txBody>
      </p:sp>
      <p:sp>
        <p:nvSpPr>
          <p:cNvPr id="470" name="Google Shape;470;g1232e7d6b8e_0_59"/>
          <p:cNvSpPr txBox="1"/>
          <p:nvPr/>
        </p:nvSpPr>
        <p:spPr>
          <a:xfrm>
            <a:off x="4450525" y="534900"/>
            <a:ext cx="3785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“LENTO, PERO AVANZO”</a:t>
            </a:r>
            <a:endParaRPr b="0" i="0" sz="1600" u="none" cap="none" strike="noStrike">
              <a:solidFill>
                <a:srgbClr val="000000"/>
              </a:solidFill>
              <a:latin typeface="Century Gothic"/>
              <a:ea typeface="Century Gothic"/>
              <a:cs typeface="Century Gothic"/>
              <a:sym typeface="Century Gothic"/>
            </a:endParaRPr>
          </a:p>
        </p:txBody>
      </p:sp>
      <p:sp>
        <p:nvSpPr>
          <p:cNvPr id="471" name="Google Shape;471;g1232e7d6b8e_0_59"/>
          <p:cNvSpPr txBox="1"/>
          <p:nvPr/>
        </p:nvSpPr>
        <p:spPr>
          <a:xfrm>
            <a:off x="3943525" y="966000"/>
            <a:ext cx="8248500" cy="144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BIOGRAFIA</a:t>
            </a:r>
            <a:r>
              <a:rPr b="0" i="0" lang="es-MX" sz="15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Maria trabaja y estudia. Tiene 2 hijos a los que ama profundamente y siente culpa porque tienen un padre ausente. Su madre la ayuda mucho cuidando a sus hijos, aunque siempre le recuerda que es una adulta y debería arreglárselas sola. Siente que necesita descansar y pasarla bien con amigas para recargar pilas, pero es muy díficil encontrar el momento.</a:t>
            </a:r>
            <a:endParaRPr b="0" i="0" sz="1600" u="none" cap="none" strike="noStrike">
              <a:solidFill>
                <a:srgbClr val="000000"/>
              </a:solidFill>
              <a:latin typeface="Century Gothic"/>
              <a:ea typeface="Century Gothic"/>
              <a:cs typeface="Century Gothic"/>
              <a:sym typeface="Century Gothic"/>
            </a:endParaRPr>
          </a:p>
        </p:txBody>
      </p:sp>
      <p:sp>
        <p:nvSpPr>
          <p:cNvPr id="472" name="Google Shape;472;g1232e7d6b8e_0_59"/>
          <p:cNvSpPr txBox="1"/>
          <p:nvPr/>
        </p:nvSpPr>
        <p:spPr>
          <a:xfrm>
            <a:off x="6446200" y="2990275"/>
            <a:ext cx="53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473" name="Google Shape;473;g1232e7d6b8e_0_59"/>
          <p:cNvSpPr txBox="1"/>
          <p:nvPr/>
        </p:nvSpPr>
        <p:spPr>
          <a:xfrm>
            <a:off x="126751" y="5254575"/>
            <a:ext cx="37263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DEMOGRAFÍA</a:t>
            </a:r>
            <a:r>
              <a:rPr b="0" i="0" lang="es-MX" sz="1400" u="none" cap="none" strike="noStrike">
                <a:solidFill>
                  <a:srgbClr val="000000"/>
                </a:solidFill>
                <a:latin typeface="Century Gothic"/>
                <a:ea typeface="Century Gothic"/>
                <a:cs typeface="Century Gothic"/>
                <a:sym typeface="Century Gothic"/>
              </a:rPr>
              <a:t>:</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RESIDENCIA: CABA</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EDAD: 35</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SEXO: FEMENINO</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ESTADO CIVIL: SEPARADA</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TRABAJO: TELEFONISTA</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474" name="Google Shape;474;g1232e7d6b8e_0_59"/>
          <p:cNvSpPr txBox="1"/>
          <p:nvPr/>
        </p:nvSpPr>
        <p:spPr>
          <a:xfrm>
            <a:off x="3984625" y="2342775"/>
            <a:ext cx="82485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OBJETIVOS</a:t>
            </a:r>
            <a:r>
              <a:rPr b="0" i="0" lang="es-MX" sz="15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Terminar su carrera de asesora de imagen, poner su propia boutique y ganar más dinero para poder pagar una niñera y mudarse de lo de su madre</a:t>
            </a:r>
            <a:endParaRPr b="0" i="0" sz="1600" u="none" cap="none" strike="noStrike">
              <a:solidFill>
                <a:srgbClr val="000000"/>
              </a:solidFill>
              <a:latin typeface="Century Gothic"/>
              <a:ea typeface="Century Gothic"/>
              <a:cs typeface="Century Gothic"/>
              <a:sym typeface="Century Gothic"/>
            </a:endParaRPr>
          </a:p>
        </p:txBody>
      </p:sp>
      <p:sp>
        <p:nvSpPr>
          <p:cNvPr id="475" name="Google Shape;475;g1232e7d6b8e_0_59"/>
          <p:cNvSpPr txBox="1"/>
          <p:nvPr/>
        </p:nvSpPr>
        <p:spPr>
          <a:xfrm>
            <a:off x="3943525" y="3111350"/>
            <a:ext cx="82485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MOTIVACIONES</a:t>
            </a:r>
            <a:r>
              <a:rPr b="0" i="0" lang="es-MX" sz="15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Cree que es hora de terminar una carrera, ya que siempre deja varias cosas a la mitad. Su mayor motor es dejar un legado a su hija, precedente en la familia, superar el nivel de educación intrafamiliar. Sueña con que su hija sea una mujer con varios estudios y un buen trabajo.</a:t>
            </a:r>
            <a:endParaRPr b="0" i="0" sz="1600" u="none" cap="none" strike="noStrike">
              <a:solidFill>
                <a:srgbClr val="000000"/>
              </a:solidFill>
              <a:latin typeface="Century Gothic"/>
              <a:ea typeface="Century Gothic"/>
              <a:cs typeface="Century Gothic"/>
              <a:sym typeface="Century Gothic"/>
            </a:endParaRPr>
          </a:p>
        </p:txBody>
      </p:sp>
      <p:sp>
        <p:nvSpPr>
          <p:cNvPr id="476" name="Google Shape;476;g1232e7d6b8e_0_59"/>
          <p:cNvSpPr txBox="1"/>
          <p:nvPr/>
        </p:nvSpPr>
        <p:spPr>
          <a:xfrm>
            <a:off x="3943525" y="4311950"/>
            <a:ext cx="8156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FRUSTRACIONES</a:t>
            </a:r>
            <a:r>
              <a:rPr b="0" i="0" lang="es-MX" sz="1600" u="none" cap="none" strike="noStrike">
                <a:solidFill>
                  <a:srgbClr val="000000"/>
                </a:solidFill>
                <a:latin typeface="Century Gothic"/>
                <a:ea typeface="Century Gothic"/>
                <a:cs typeface="Century Gothic"/>
                <a:sym typeface="Century Gothic"/>
              </a:rPr>
              <a:t>: es muy difícil mantener una rutina con dos hijos, casa, trabajo y estudio. Se siente vieja y está cansada, piensa en renunciar para cambiar por un trabajo full time con mejor salario.</a:t>
            </a:r>
            <a:endParaRPr b="0" i="0" sz="1600" u="none" cap="none" strike="noStrike">
              <a:solidFill>
                <a:srgbClr val="000000"/>
              </a:solidFill>
              <a:latin typeface="Century Gothic"/>
              <a:ea typeface="Century Gothic"/>
              <a:cs typeface="Century Gothic"/>
              <a:sym typeface="Century Gothic"/>
            </a:endParaRPr>
          </a:p>
        </p:txBody>
      </p:sp>
      <p:sp>
        <p:nvSpPr>
          <p:cNvPr id="477" name="Google Shape;477;g1232e7d6b8e_0_59"/>
          <p:cNvSpPr txBox="1"/>
          <p:nvPr/>
        </p:nvSpPr>
        <p:spPr>
          <a:xfrm>
            <a:off x="3943525" y="5254575"/>
            <a:ext cx="793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TECNOLOGÍAS</a:t>
            </a:r>
            <a:r>
              <a:rPr b="0" i="0" lang="es-MX" sz="14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Facebook, Tinder, Netflix.</a:t>
            </a:r>
            <a:endParaRPr b="0" i="0" sz="1600" u="none" cap="none" strike="noStrike">
              <a:solidFill>
                <a:srgbClr val="000000"/>
              </a:solidFill>
              <a:latin typeface="Century Gothic"/>
              <a:ea typeface="Century Gothic"/>
              <a:cs typeface="Century Gothic"/>
              <a:sym typeface="Century Gothic"/>
            </a:endParaRPr>
          </a:p>
        </p:txBody>
      </p:sp>
      <p:sp>
        <p:nvSpPr>
          <p:cNvPr id="478" name="Google Shape;478;g1232e7d6b8e_0_59"/>
          <p:cNvSpPr txBox="1"/>
          <p:nvPr/>
        </p:nvSpPr>
        <p:spPr>
          <a:xfrm>
            <a:off x="3943525" y="5727125"/>
            <a:ext cx="8330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HÁBITOS DE CONSUMO</a:t>
            </a:r>
            <a:r>
              <a:rPr b="1" i="0" lang="es-MX" sz="18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busca buena relación entre precio y calidad, no gastaría en aplicaciones, pero no vive sin Netflix, ya sea para poder descansar la mente o entretener a sus hijos cuando necesita estudiar</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g1237e921def_0_1"/>
          <p:cNvPicPr preferRelativeResize="0"/>
          <p:nvPr/>
        </p:nvPicPr>
        <p:blipFill rotWithShape="1">
          <a:blip r:embed="rId3">
            <a:alphaModFix/>
          </a:blip>
          <a:srcRect b="0" l="14644" r="14644" t="0"/>
          <a:stretch/>
        </p:blipFill>
        <p:spPr>
          <a:xfrm>
            <a:off x="0" y="0"/>
            <a:ext cx="3785375" cy="5353349"/>
          </a:xfrm>
          <a:prstGeom prst="rect">
            <a:avLst/>
          </a:prstGeom>
          <a:noFill/>
          <a:ln>
            <a:noFill/>
          </a:ln>
        </p:spPr>
      </p:pic>
      <p:sp>
        <p:nvSpPr>
          <p:cNvPr id="484" name="Google Shape;484;g1237e921def_0_1"/>
          <p:cNvSpPr txBox="1"/>
          <p:nvPr/>
        </p:nvSpPr>
        <p:spPr>
          <a:xfrm>
            <a:off x="6921325" y="253425"/>
            <a:ext cx="497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485" name="Google Shape;485;g1237e921def_0_1"/>
          <p:cNvSpPr txBox="1"/>
          <p:nvPr/>
        </p:nvSpPr>
        <p:spPr>
          <a:xfrm>
            <a:off x="4577275" y="145725"/>
            <a:ext cx="35319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s-MX" sz="2300" u="none" cap="none" strike="noStrike">
                <a:solidFill>
                  <a:srgbClr val="000000"/>
                </a:solidFill>
                <a:latin typeface="Century Gothic"/>
                <a:ea typeface="Century Gothic"/>
                <a:cs typeface="Century Gothic"/>
                <a:sym typeface="Century Gothic"/>
              </a:rPr>
              <a:t>CAROLINA SANTANA</a:t>
            </a:r>
            <a:endParaRPr b="1" i="0" sz="2300" u="none" cap="none" strike="noStrike">
              <a:solidFill>
                <a:srgbClr val="000000"/>
              </a:solidFill>
              <a:latin typeface="Century Gothic"/>
              <a:ea typeface="Century Gothic"/>
              <a:cs typeface="Century Gothic"/>
              <a:sym typeface="Century Gothic"/>
            </a:endParaRPr>
          </a:p>
        </p:txBody>
      </p:sp>
      <p:sp>
        <p:nvSpPr>
          <p:cNvPr id="486" name="Google Shape;486;g1237e921def_0_1"/>
          <p:cNvSpPr txBox="1"/>
          <p:nvPr/>
        </p:nvSpPr>
        <p:spPr>
          <a:xfrm>
            <a:off x="4450525" y="534900"/>
            <a:ext cx="4649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“HOY ES UN BUEN DÍA PARA SONREÍR”</a:t>
            </a:r>
            <a:endParaRPr b="0" i="0" sz="1600" u="none" cap="none" strike="noStrike">
              <a:solidFill>
                <a:srgbClr val="000000"/>
              </a:solidFill>
              <a:latin typeface="Century Gothic"/>
              <a:ea typeface="Century Gothic"/>
              <a:cs typeface="Century Gothic"/>
              <a:sym typeface="Century Gothic"/>
            </a:endParaRPr>
          </a:p>
        </p:txBody>
      </p:sp>
      <p:sp>
        <p:nvSpPr>
          <p:cNvPr id="487" name="Google Shape;487;g1237e921def_0_1"/>
          <p:cNvSpPr txBox="1"/>
          <p:nvPr/>
        </p:nvSpPr>
        <p:spPr>
          <a:xfrm>
            <a:off x="3943525" y="966000"/>
            <a:ext cx="82485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BIOGRAFÍA</a:t>
            </a:r>
            <a:r>
              <a:rPr b="0" i="0" lang="es-MX" sz="15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Carolina y su marido acaban de tener su primer hijo, están muy felices pero aunque siempre intente ser positiva y porte una gran sonrisa siente mucho miedo y no tiene quien entienda sus emociones.</a:t>
            </a:r>
            <a:r>
              <a:rPr b="0" i="0" lang="es-MX" sz="1600" u="none" cap="none" strike="noStrike">
                <a:solidFill>
                  <a:schemeClr val="dk1"/>
                </a:solidFill>
                <a:latin typeface="Century Gothic"/>
                <a:ea typeface="Century Gothic"/>
                <a:cs typeface="Century Gothic"/>
                <a:sym typeface="Century Gothic"/>
              </a:rPr>
              <a:t> Siempre fue una persona muy sociable pero desde el embarazo sus amistades se alejaron y se siente sola.</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entury Gothic"/>
              <a:ea typeface="Century Gothic"/>
              <a:cs typeface="Century Gothic"/>
              <a:sym typeface="Century Gothic"/>
            </a:endParaRPr>
          </a:p>
        </p:txBody>
      </p:sp>
      <p:sp>
        <p:nvSpPr>
          <p:cNvPr id="488" name="Google Shape;488;g1237e921def_0_1"/>
          <p:cNvSpPr txBox="1"/>
          <p:nvPr/>
        </p:nvSpPr>
        <p:spPr>
          <a:xfrm>
            <a:off x="6446200" y="2990275"/>
            <a:ext cx="53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489" name="Google Shape;489;g1237e921def_0_1"/>
          <p:cNvSpPr txBox="1"/>
          <p:nvPr/>
        </p:nvSpPr>
        <p:spPr>
          <a:xfrm>
            <a:off x="126751" y="5254575"/>
            <a:ext cx="37263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DEMOGRAFÍA</a:t>
            </a:r>
            <a:r>
              <a:rPr b="0" i="0" lang="es-MX" sz="1400" u="none" cap="none" strike="noStrike">
                <a:solidFill>
                  <a:srgbClr val="000000"/>
                </a:solidFill>
                <a:latin typeface="Century Gothic"/>
                <a:ea typeface="Century Gothic"/>
                <a:cs typeface="Century Gothic"/>
                <a:sym typeface="Century Gothic"/>
              </a:rPr>
              <a:t>:</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RESIDENCIA: AVELLANEDA</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EDAD: 23</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SEXO: FEMENINO</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ESTADO CIVIL: CASADA</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Century Gothic"/>
                <a:ea typeface="Century Gothic"/>
                <a:cs typeface="Century Gothic"/>
                <a:sym typeface="Century Gothic"/>
              </a:rPr>
              <a:t>TRABAJO: NO TRABAJA, ESTUDIA</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
        <p:nvSpPr>
          <p:cNvPr id="490" name="Google Shape;490;g1237e921def_0_1"/>
          <p:cNvSpPr txBox="1"/>
          <p:nvPr/>
        </p:nvSpPr>
        <p:spPr>
          <a:xfrm>
            <a:off x="4025725" y="2403350"/>
            <a:ext cx="8248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OBJETIVOS</a:t>
            </a:r>
            <a:r>
              <a:rPr b="0" i="0" lang="es-MX" sz="15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Terminar su carrera de enfermería, comprar un terreno y dejar de alquilar. </a:t>
            </a:r>
            <a:endParaRPr b="0" i="0" sz="1600" u="none" cap="none" strike="noStrike">
              <a:solidFill>
                <a:srgbClr val="000000"/>
              </a:solidFill>
              <a:latin typeface="Century Gothic"/>
              <a:ea typeface="Century Gothic"/>
              <a:cs typeface="Century Gothic"/>
              <a:sym typeface="Century Gothic"/>
            </a:endParaRPr>
          </a:p>
        </p:txBody>
      </p:sp>
      <p:sp>
        <p:nvSpPr>
          <p:cNvPr id="491" name="Google Shape;491;g1237e921def_0_1"/>
          <p:cNvSpPr txBox="1"/>
          <p:nvPr/>
        </p:nvSpPr>
        <p:spPr>
          <a:xfrm>
            <a:off x="3943525" y="3111350"/>
            <a:ext cx="82485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MOTIVACIONES</a:t>
            </a:r>
            <a:r>
              <a:rPr b="0" i="0" lang="es-MX" sz="1500" u="none" cap="none" strike="noStrike">
                <a:solidFill>
                  <a:srgbClr val="000000"/>
                </a:solidFill>
                <a:latin typeface="Century Gothic"/>
                <a:ea typeface="Century Gothic"/>
                <a:cs typeface="Century Gothic"/>
                <a:sym typeface="Century Gothic"/>
              </a:rPr>
              <a:t>: siempre quizo formar una familia, tuvo una hermosa niñez y ama juntarse los domingos a comer pasta con sus padres. Sueña con recorrer el país en una combi con su familia. Busca ser un ejemplo a seguir y poner su granito de arena en el mundo.</a:t>
            </a:r>
            <a:endParaRPr b="0" i="0" sz="1600" u="none" cap="none" strike="noStrike">
              <a:solidFill>
                <a:srgbClr val="000000"/>
              </a:solidFill>
              <a:latin typeface="Century Gothic"/>
              <a:ea typeface="Century Gothic"/>
              <a:cs typeface="Century Gothic"/>
              <a:sym typeface="Century Gothic"/>
            </a:endParaRPr>
          </a:p>
        </p:txBody>
      </p:sp>
      <p:sp>
        <p:nvSpPr>
          <p:cNvPr id="492" name="Google Shape;492;g1237e921def_0_1"/>
          <p:cNvSpPr txBox="1"/>
          <p:nvPr/>
        </p:nvSpPr>
        <p:spPr>
          <a:xfrm>
            <a:off x="3943525" y="4311950"/>
            <a:ext cx="8156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FRUSTRACIONES</a:t>
            </a:r>
            <a:r>
              <a:rPr b="0" i="0" lang="es-MX" sz="1600" u="none" cap="none" strike="noStrike">
                <a:solidFill>
                  <a:srgbClr val="000000"/>
                </a:solidFill>
                <a:latin typeface="Century Gothic"/>
                <a:ea typeface="Century Gothic"/>
                <a:cs typeface="Century Gothic"/>
                <a:sym typeface="Century Gothic"/>
              </a:rPr>
              <a:t>: la reciente maternidad la tiene agotada, no duerme bien, se alimenta con comida fría y eso está afectando negativamente en su carrera y en su aspecto físico.</a:t>
            </a:r>
            <a:endParaRPr b="0" i="0" sz="1600" u="none" cap="none" strike="noStrike">
              <a:solidFill>
                <a:srgbClr val="000000"/>
              </a:solidFill>
              <a:latin typeface="Century Gothic"/>
              <a:ea typeface="Century Gothic"/>
              <a:cs typeface="Century Gothic"/>
              <a:sym typeface="Century Gothic"/>
            </a:endParaRPr>
          </a:p>
        </p:txBody>
      </p:sp>
      <p:sp>
        <p:nvSpPr>
          <p:cNvPr id="493" name="Google Shape;493;g1237e921def_0_1"/>
          <p:cNvSpPr txBox="1"/>
          <p:nvPr/>
        </p:nvSpPr>
        <p:spPr>
          <a:xfrm>
            <a:off x="3943525" y="5254575"/>
            <a:ext cx="793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TECNOLOGÍAS</a:t>
            </a:r>
            <a:r>
              <a:rPr b="0" i="0" lang="es-MX" sz="14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 Instagram, Netflix.</a:t>
            </a:r>
            <a:endParaRPr b="0" i="0" sz="1600" u="none" cap="none" strike="noStrike">
              <a:solidFill>
                <a:srgbClr val="000000"/>
              </a:solidFill>
              <a:latin typeface="Century Gothic"/>
              <a:ea typeface="Century Gothic"/>
              <a:cs typeface="Century Gothic"/>
              <a:sym typeface="Century Gothic"/>
            </a:endParaRPr>
          </a:p>
        </p:txBody>
      </p:sp>
      <p:sp>
        <p:nvSpPr>
          <p:cNvPr id="494" name="Google Shape;494;g1237e921def_0_1"/>
          <p:cNvSpPr txBox="1"/>
          <p:nvPr/>
        </p:nvSpPr>
        <p:spPr>
          <a:xfrm>
            <a:off x="3943525" y="5727125"/>
            <a:ext cx="8330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Century Gothic"/>
                <a:ea typeface="Century Gothic"/>
                <a:cs typeface="Century Gothic"/>
                <a:sym typeface="Century Gothic"/>
              </a:rPr>
              <a:t>HÁBITOS DE CONSUMO</a:t>
            </a:r>
            <a:r>
              <a:rPr b="1" i="0" lang="es-MX" sz="1800" u="none" cap="none" strike="noStrike">
                <a:solidFill>
                  <a:srgbClr val="000000"/>
                </a:solidFill>
                <a:latin typeface="Century Gothic"/>
                <a:ea typeface="Century Gothic"/>
                <a:cs typeface="Century Gothic"/>
                <a:sym typeface="Century Gothic"/>
              </a:rPr>
              <a:t>: </a:t>
            </a:r>
            <a:r>
              <a:rPr b="0" i="0" lang="es-MX" sz="1600" u="none" cap="none" strike="noStrike">
                <a:solidFill>
                  <a:srgbClr val="000000"/>
                </a:solidFill>
                <a:latin typeface="Century Gothic"/>
                <a:ea typeface="Century Gothic"/>
                <a:cs typeface="Century Gothic"/>
                <a:sym typeface="Century Gothic"/>
              </a:rPr>
              <a:t>le gusta mucho leer, se compra varios libros al año. Recientemente comenzó a comprar libros de crianza y libros sensoriales para bebés, así como juegos didácticos.</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245de0ca54_0_37"/>
          <p:cNvSpPr txBox="1"/>
          <p:nvPr>
            <p:ph type="title"/>
          </p:nvPr>
        </p:nvSpPr>
        <p:spPr>
          <a:xfrm>
            <a:off x="558600" y="1029900"/>
            <a:ext cx="11074800" cy="2642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00"/>
              <a:buNone/>
            </a:pPr>
            <a:r>
              <a:rPr lang="es-MX" sz="9000"/>
              <a:t>MAPA DE EMPATÍA</a:t>
            </a:r>
            <a:endParaRPr sz="9000"/>
          </a:p>
        </p:txBody>
      </p:sp>
      <p:sp>
        <p:nvSpPr>
          <p:cNvPr id="500" name="Google Shape;500;g1245de0ca54_0_37"/>
          <p:cNvSpPr txBox="1"/>
          <p:nvPr>
            <p:ph idx="1" type="body"/>
          </p:nvPr>
        </p:nvSpPr>
        <p:spPr>
          <a:xfrm>
            <a:off x="558600" y="5024975"/>
            <a:ext cx="11132400" cy="13335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1000"/>
              </a:spcBef>
              <a:spcAft>
                <a:spcPts val="0"/>
              </a:spcAft>
              <a:buSzPts val="1600"/>
              <a:buNone/>
            </a:pPr>
            <a:r>
              <a:rPr lang="es-MX">
                <a:solidFill>
                  <a:schemeClr val="dk1"/>
                </a:solidFill>
              </a:rPr>
              <a:t>Buscamos adentrarnos en lo que nuestras posibles usuarias piensan, sienten, escuchan, dicen y hacen para poder desarrollar una app.  </a:t>
            </a:r>
            <a:endParaRPr>
              <a:solidFill>
                <a:schemeClr val="dk1"/>
              </a:solidFill>
            </a:endParaRPr>
          </a:p>
          <a:p>
            <a:pPr indent="0" lvl="0" marL="0" rtl="0" algn="l">
              <a:lnSpc>
                <a:spcPct val="100000"/>
              </a:lnSpc>
              <a:spcBef>
                <a:spcPts val="1000"/>
              </a:spcBef>
              <a:spcAft>
                <a:spcPts val="0"/>
              </a:spcAft>
              <a:buSzPts val="1600"/>
              <a:buNone/>
            </a:pPr>
            <a:r>
              <a:rPr lang="es-MX">
                <a:solidFill>
                  <a:schemeClr val="dk1"/>
                </a:solidFill>
              </a:rPr>
              <a:t>Para brindarles todo lo que necesitan debemos ponernos en su lugar para así conocer a fondo por lo que transitan y brindarles una solución efectiva.</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04" name="Shape 504"/>
        <p:cNvGrpSpPr/>
        <p:nvPr/>
      </p:nvGrpSpPr>
      <p:grpSpPr>
        <a:xfrm>
          <a:off x="0" y="0"/>
          <a:ext cx="0" cy="0"/>
          <a:chOff x="0" y="0"/>
          <a:chExt cx="0" cy="0"/>
        </a:xfrm>
      </p:grpSpPr>
      <p:cxnSp>
        <p:nvCxnSpPr>
          <p:cNvPr id="505" name="Google Shape;505;g1237e921def_0_73"/>
          <p:cNvCxnSpPr/>
          <p:nvPr/>
        </p:nvCxnSpPr>
        <p:spPr>
          <a:xfrm>
            <a:off x="-2049050" y="-1180125"/>
            <a:ext cx="12231600" cy="6846600"/>
          </a:xfrm>
          <a:prstGeom prst="straightConnector1">
            <a:avLst/>
          </a:prstGeom>
          <a:noFill/>
          <a:ln cap="flat" cmpd="sng" w="9525">
            <a:solidFill>
              <a:schemeClr val="dk2"/>
            </a:solidFill>
            <a:prstDash val="solid"/>
            <a:round/>
            <a:headEnd len="sm" w="sm" type="none"/>
            <a:tailEnd len="sm" w="sm" type="none"/>
          </a:ln>
        </p:spPr>
      </p:cxnSp>
      <p:cxnSp>
        <p:nvCxnSpPr>
          <p:cNvPr id="506" name="Google Shape;506;g1237e921def_0_73"/>
          <p:cNvCxnSpPr/>
          <p:nvPr/>
        </p:nvCxnSpPr>
        <p:spPr>
          <a:xfrm flipH="1">
            <a:off x="2211925" y="1074375"/>
            <a:ext cx="8215800" cy="4587000"/>
          </a:xfrm>
          <a:prstGeom prst="straightConnector1">
            <a:avLst/>
          </a:prstGeom>
          <a:noFill/>
          <a:ln cap="flat" cmpd="sng" w="9525">
            <a:solidFill>
              <a:schemeClr val="dk2"/>
            </a:solidFill>
            <a:prstDash val="solid"/>
            <a:round/>
            <a:headEnd len="sm" w="sm" type="none"/>
            <a:tailEnd len="sm" w="sm" type="none"/>
          </a:ln>
        </p:spPr>
      </p:cxnSp>
      <p:sp>
        <p:nvSpPr>
          <p:cNvPr id="507" name="Google Shape;507;g1237e921def_0_73"/>
          <p:cNvSpPr/>
          <p:nvPr/>
        </p:nvSpPr>
        <p:spPr>
          <a:xfrm>
            <a:off x="5474550" y="3067725"/>
            <a:ext cx="1356000" cy="566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Arial"/>
                <a:ea typeface="Arial"/>
                <a:cs typeface="Arial"/>
                <a:sym typeface="Arial"/>
              </a:rPr>
              <a:t>MARÍA</a:t>
            </a:r>
            <a:endParaRPr b="1" i="0" sz="1800" u="sng" cap="none" strike="noStrike">
              <a:solidFill>
                <a:srgbClr val="000000"/>
              </a:solidFill>
              <a:latin typeface="Arial"/>
              <a:ea typeface="Arial"/>
              <a:cs typeface="Arial"/>
              <a:sym typeface="Arial"/>
            </a:endParaRPr>
          </a:p>
        </p:txBody>
      </p:sp>
      <p:sp>
        <p:nvSpPr>
          <p:cNvPr id="508" name="Google Shape;508;g1237e921def_0_73"/>
          <p:cNvSpPr txBox="1"/>
          <p:nvPr/>
        </p:nvSpPr>
        <p:spPr>
          <a:xfrm>
            <a:off x="5257200" y="2488425"/>
            <a:ext cx="17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highlight>
                  <a:srgbClr val="B4A7D6"/>
                </a:highlight>
                <a:latin typeface="Century Gothic"/>
                <a:ea typeface="Century Gothic"/>
                <a:cs typeface="Century Gothic"/>
                <a:sym typeface="Century Gothic"/>
              </a:rPr>
              <a:t>PIENSA Y SIENTE</a:t>
            </a:r>
            <a:endParaRPr b="1" i="0" sz="1600" u="none" cap="none" strike="noStrike">
              <a:solidFill>
                <a:srgbClr val="000000"/>
              </a:solidFill>
              <a:highlight>
                <a:srgbClr val="B4A7D6"/>
              </a:highlight>
              <a:latin typeface="Century Gothic"/>
              <a:ea typeface="Century Gothic"/>
              <a:cs typeface="Century Gothic"/>
              <a:sym typeface="Century Gothic"/>
            </a:endParaRPr>
          </a:p>
        </p:txBody>
      </p:sp>
      <p:sp>
        <p:nvSpPr>
          <p:cNvPr id="509" name="Google Shape;509;g1237e921def_0_73"/>
          <p:cNvSpPr txBox="1"/>
          <p:nvPr/>
        </p:nvSpPr>
        <p:spPr>
          <a:xfrm>
            <a:off x="6930750" y="3150825"/>
            <a:ext cx="1145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highlight>
                  <a:srgbClr val="B4A7D6"/>
                </a:highlight>
                <a:latin typeface="Century Gothic"/>
                <a:ea typeface="Century Gothic"/>
                <a:cs typeface="Century Gothic"/>
                <a:sym typeface="Century Gothic"/>
              </a:rPr>
              <a:t>OBSERVA</a:t>
            </a:r>
            <a:endParaRPr b="1" i="0" sz="1600" u="none" cap="none" strike="noStrike">
              <a:solidFill>
                <a:srgbClr val="000000"/>
              </a:solidFill>
              <a:highlight>
                <a:srgbClr val="B4A7D6"/>
              </a:highlight>
              <a:latin typeface="Century Gothic"/>
              <a:ea typeface="Century Gothic"/>
              <a:cs typeface="Century Gothic"/>
              <a:sym typeface="Century Gothic"/>
            </a:endParaRPr>
          </a:p>
        </p:txBody>
      </p:sp>
      <p:sp>
        <p:nvSpPr>
          <p:cNvPr id="510" name="Google Shape;510;g1237e921def_0_73"/>
          <p:cNvSpPr txBox="1"/>
          <p:nvPr/>
        </p:nvSpPr>
        <p:spPr>
          <a:xfrm>
            <a:off x="4284325" y="3150825"/>
            <a:ext cx="1145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highlight>
                  <a:srgbClr val="B4A7D6"/>
                </a:highlight>
                <a:latin typeface="Century Gothic"/>
                <a:ea typeface="Century Gothic"/>
                <a:cs typeface="Century Gothic"/>
                <a:sym typeface="Century Gothic"/>
              </a:rPr>
              <a:t>ESCUCHA</a:t>
            </a:r>
            <a:endParaRPr b="1" i="0" sz="1600" u="none" cap="none" strike="noStrike">
              <a:solidFill>
                <a:srgbClr val="000000"/>
              </a:solidFill>
              <a:highlight>
                <a:srgbClr val="B4A7D6"/>
              </a:highlight>
              <a:latin typeface="Century Gothic"/>
              <a:ea typeface="Century Gothic"/>
              <a:cs typeface="Century Gothic"/>
              <a:sym typeface="Century Gothic"/>
            </a:endParaRPr>
          </a:p>
        </p:txBody>
      </p:sp>
      <p:sp>
        <p:nvSpPr>
          <p:cNvPr id="511" name="Google Shape;511;g1237e921def_0_73"/>
          <p:cNvSpPr txBox="1"/>
          <p:nvPr/>
        </p:nvSpPr>
        <p:spPr>
          <a:xfrm>
            <a:off x="5319925" y="3897225"/>
            <a:ext cx="1510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highlight>
                  <a:srgbClr val="B4A7D6"/>
                </a:highlight>
                <a:latin typeface="Century Gothic"/>
                <a:ea typeface="Century Gothic"/>
                <a:cs typeface="Century Gothic"/>
                <a:sym typeface="Century Gothic"/>
              </a:rPr>
              <a:t>DICE Y HACE</a:t>
            </a:r>
            <a:endParaRPr b="1" i="0" sz="1600" u="none" cap="none" strike="noStrike">
              <a:solidFill>
                <a:srgbClr val="000000"/>
              </a:solidFill>
              <a:highlight>
                <a:srgbClr val="B4A7D6"/>
              </a:highlight>
              <a:latin typeface="Century Gothic"/>
              <a:ea typeface="Century Gothic"/>
              <a:cs typeface="Century Gothic"/>
              <a:sym typeface="Century Gothic"/>
            </a:endParaRPr>
          </a:p>
        </p:txBody>
      </p:sp>
      <p:sp>
        <p:nvSpPr>
          <p:cNvPr id="512" name="Google Shape;512;g1237e921def_0_73"/>
          <p:cNvSpPr txBox="1"/>
          <p:nvPr/>
        </p:nvSpPr>
        <p:spPr>
          <a:xfrm>
            <a:off x="4627875" y="4259650"/>
            <a:ext cx="298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RESPIRA PROFUNDO Y SIGUE</a:t>
            </a:r>
            <a:endParaRPr b="0" i="0" sz="1400" u="none" cap="none" strike="noStrike">
              <a:solidFill>
                <a:srgbClr val="000000"/>
              </a:solidFill>
              <a:latin typeface="Century Gothic"/>
              <a:ea typeface="Century Gothic"/>
              <a:cs typeface="Century Gothic"/>
              <a:sym typeface="Century Gothic"/>
            </a:endParaRPr>
          </a:p>
        </p:txBody>
      </p:sp>
      <p:sp>
        <p:nvSpPr>
          <p:cNvPr id="513" name="Google Shape;513;g1237e921def_0_73"/>
          <p:cNvSpPr txBox="1"/>
          <p:nvPr/>
        </p:nvSpPr>
        <p:spPr>
          <a:xfrm>
            <a:off x="4460750" y="1803775"/>
            <a:ext cx="179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ME SIENTO SOLA</a:t>
            </a:r>
            <a:endParaRPr b="0" i="0" sz="1400" u="none" cap="none" strike="noStrike">
              <a:solidFill>
                <a:srgbClr val="000000"/>
              </a:solidFill>
              <a:latin typeface="Century Gothic"/>
              <a:ea typeface="Century Gothic"/>
              <a:cs typeface="Century Gothic"/>
              <a:sym typeface="Century Gothic"/>
            </a:endParaRPr>
          </a:p>
        </p:txBody>
      </p:sp>
      <p:sp>
        <p:nvSpPr>
          <p:cNvPr id="514" name="Google Shape;514;g1237e921def_0_73"/>
          <p:cNvSpPr txBox="1"/>
          <p:nvPr/>
        </p:nvSpPr>
        <p:spPr>
          <a:xfrm>
            <a:off x="6351475" y="1997988"/>
            <a:ext cx="204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NADIE ME ENTIENDE</a:t>
            </a:r>
            <a:endParaRPr b="0" i="0" sz="1400" u="none" cap="none" strike="noStrike">
              <a:solidFill>
                <a:srgbClr val="000000"/>
              </a:solidFill>
              <a:latin typeface="Century Gothic"/>
              <a:ea typeface="Century Gothic"/>
              <a:cs typeface="Century Gothic"/>
              <a:sym typeface="Century Gothic"/>
            </a:endParaRPr>
          </a:p>
        </p:txBody>
      </p:sp>
      <p:sp>
        <p:nvSpPr>
          <p:cNvPr id="515" name="Google Shape;515;g1237e921def_0_73"/>
          <p:cNvSpPr txBox="1"/>
          <p:nvPr/>
        </p:nvSpPr>
        <p:spPr>
          <a:xfrm>
            <a:off x="5105900" y="4624200"/>
            <a:ext cx="350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SI ME ORGANIZO, PUEDO CON TODO</a:t>
            </a:r>
            <a:endParaRPr b="0" i="0" sz="1400" u="none" cap="none" strike="noStrike">
              <a:solidFill>
                <a:srgbClr val="000000"/>
              </a:solidFill>
              <a:latin typeface="Century Gothic"/>
              <a:ea typeface="Century Gothic"/>
              <a:cs typeface="Century Gothic"/>
              <a:sym typeface="Century Gothic"/>
            </a:endParaRPr>
          </a:p>
        </p:txBody>
      </p:sp>
      <p:sp>
        <p:nvSpPr>
          <p:cNvPr id="516" name="Google Shape;516;g1237e921def_0_73"/>
          <p:cNvSpPr txBox="1"/>
          <p:nvPr/>
        </p:nvSpPr>
        <p:spPr>
          <a:xfrm>
            <a:off x="26325" y="1403575"/>
            <a:ext cx="264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ESTAS VIEJA PARA ESTUDIAR</a:t>
            </a:r>
            <a:endParaRPr b="0" i="0" sz="1400" u="none" cap="none" strike="noStrike">
              <a:solidFill>
                <a:srgbClr val="000000"/>
              </a:solidFill>
              <a:latin typeface="Century Gothic"/>
              <a:ea typeface="Century Gothic"/>
              <a:cs typeface="Century Gothic"/>
              <a:sym typeface="Century Gothic"/>
            </a:endParaRPr>
          </a:p>
        </p:txBody>
      </p:sp>
      <p:sp>
        <p:nvSpPr>
          <p:cNvPr id="517" name="Google Shape;517;g1237e921def_0_73"/>
          <p:cNvSpPr txBox="1"/>
          <p:nvPr/>
        </p:nvSpPr>
        <p:spPr>
          <a:xfrm>
            <a:off x="484575" y="1966675"/>
            <a:ext cx="350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DEBERÍAS DEDICARTE A TUS HIJOS</a:t>
            </a:r>
            <a:endParaRPr b="0" i="0" sz="1400" u="none" cap="none" strike="noStrike">
              <a:solidFill>
                <a:srgbClr val="000000"/>
              </a:solidFill>
              <a:latin typeface="Century Gothic"/>
              <a:ea typeface="Century Gothic"/>
              <a:cs typeface="Century Gothic"/>
              <a:sym typeface="Century Gothic"/>
            </a:endParaRPr>
          </a:p>
        </p:txBody>
      </p:sp>
      <p:sp>
        <p:nvSpPr>
          <p:cNvPr id="518" name="Google Shape;518;g1237e921def_0_73"/>
          <p:cNvSpPr txBox="1"/>
          <p:nvPr/>
        </p:nvSpPr>
        <p:spPr>
          <a:xfrm>
            <a:off x="1290275" y="2644275"/>
            <a:ext cx="32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DEJA DE PERDER EL TIEMPO</a:t>
            </a:r>
            <a:endParaRPr b="0" i="0" sz="1400" u="none" cap="none" strike="noStrike">
              <a:solidFill>
                <a:srgbClr val="000000"/>
              </a:solidFill>
              <a:latin typeface="Century Gothic"/>
              <a:ea typeface="Century Gothic"/>
              <a:cs typeface="Century Gothic"/>
              <a:sym typeface="Century Gothic"/>
            </a:endParaRPr>
          </a:p>
        </p:txBody>
      </p:sp>
      <p:sp>
        <p:nvSpPr>
          <p:cNvPr id="519" name="Google Shape;519;g1237e921def_0_73"/>
          <p:cNvSpPr txBox="1"/>
          <p:nvPr/>
        </p:nvSpPr>
        <p:spPr>
          <a:xfrm>
            <a:off x="89525" y="3113088"/>
            <a:ext cx="7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VAS A TENER QUE TRABAJAR MÁS HORAS</a:t>
            </a:r>
            <a:endParaRPr b="0" i="0" sz="1400" u="none" cap="none" strike="noStrike">
              <a:solidFill>
                <a:srgbClr val="000000"/>
              </a:solidFill>
              <a:latin typeface="Century Gothic"/>
              <a:ea typeface="Century Gothic"/>
              <a:cs typeface="Century Gothic"/>
              <a:sym typeface="Century Gothic"/>
            </a:endParaRPr>
          </a:p>
        </p:txBody>
      </p:sp>
      <p:sp>
        <p:nvSpPr>
          <p:cNvPr id="520" name="Google Shape;520;g1237e921def_0_73"/>
          <p:cNvSpPr txBox="1"/>
          <p:nvPr/>
        </p:nvSpPr>
        <p:spPr>
          <a:xfrm>
            <a:off x="2893950" y="789975"/>
            <a:ext cx="264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NECESITO UN PLAN B</a:t>
            </a:r>
            <a:endParaRPr b="0" i="0" sz="1400" u="none" cap="none" strike="noStrike">
              <a:solidFill>
                <a:srgbClr val="000000"/>
              </a:solidFill>
              <a:latin typeface="Century Gothic"/>
              <a:ea typeface="Century Gothic"/>
              <a:cs typeface="Century Gothic"/>
              <a:sym typeface="Century Gothic"/>
            </a:endParaRPr>
          </a:p>
        </p:txBody>
      </p:sp>
      <p:sp>
        <p:nvSpPr>
          <p:cNvPr id="521" name="Google Shape;521;g1237e921def_0_73"/>
          <p:cNvSpPr txBox="1"/>
          <p:nvPr/>
        </p:nvSpPr>
        <p:spPr>
          <a:xfrm>
            <a:off x="169525" y="4282100"/>
            <a:ext cx="334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A TU EDAD YA TENÍA CASA PROPIA</a:t>
            </a:r>
            <a:endParaRPr b="0" i="0" sz="1400" u="none" cap="none" strike="noStrike">
              <a:solidFill>
                <a:srgbClr val="000000"/>
              </a:solidFill>
              <a:latin typeface="Century Gothic"/>
              <a:ea typeface="Century Gothic"/>
              <a:cs typeface="Century Gothic"/>
              <a:sym typeface="Century Gothic"/>
            </a:endParaRPr>
          </a:p>
        </p:txBody>
      </p:sp>
      <p:sp>
        <p:nvSpPr>
          <p:cNvPr id="522" name="Google Shape;522;g1237e921def_0_73"/>
          <p:cNvSpPr txBox="1"/>
          <p:nvPr/>
        </p:nvSpPr>
        <p:spPr>
          <a:xfrm>
            <a:off x="2103975" y="276500"/>
            <a:ext cx="751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A ESTA ALTURA DE LA VIDA YA DEBERÍA TENER TODO RESUELTO</a:t>
            </a:r>
            <a:endParaRPr b="0" i="0" sz="1400" u="none" cap="none" strike="noStrike">
              <a:solidFill>
                <a:srgbClr val="000000"/>
              </a:solidFill>
              <a:latin typeface="Century Gothic"/>
              <a:ea typeface="Century Gothic"/>
              <a:cs typeface="Century Gothic"/>
              <a:sym typeface="Century Gothic"/>
            </a:endParaRPr>
          </a:p>
        </p:txBody>
      </p:sp>
      <p:sp>
        <p:nvSpPr>
          <p:cNvPr id="523" name="Google Shape;523;g1237e921def_0_73"/>
          <p:cNvSpPr txBox="1"/>
          <p:nvPr/>
        </p:nvSpPr>
        <p:spPr>
          <a:xfrm>
            <a:off x="5777375" y="676700"/>
            <a:ext cx="39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NO TENGO CON QUIÉN DESAHOGARME</a:t>
            </a:r>
            <a:endParaRPr b="0" i="0" sz="1400" u="none" cap="none" strike="noStrike">
              <a:solidFill>
                <a:srgbClr val="000000"/>
              </a:solidFill>
              <a:latin typeface="Century Gothic"/>
              <a:ea typeface="Century Gothic"/>
              <a:cs typeface="Century Gothic"/>
              <a:sym typeface="Century Gothic"/>
            </a:endParaRPr>
          </a:p>
        </p:txBody>
      </p:sp>
      <p:sp>
        <p:nvSpPr>
          <p:cNvPr id="524" name="Google Shape;524;g1237e921def_0_73"/>
          <p:cNvSpPr txBox="1"/>
          <p:nvPr/>
        </p:nvSpPr>
        <p:spPr>
          <a:xfrm>
            <a:off x="4647625" y="1092113"/>
            <a:ext cx="287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NECESITO AMIGAS NUEVAS</a:t>
            </a:r>
            <a:endParaRPr b="0" i="0" sz="1400" u="none" cap="none" strike="noStrike">
              <a:solidFill>
                <a:srgbClr val="000000"/>
              </a:solidFill>
              <a:latin typeface="Century Gothic"/>
              <a:ea typeface="Century Gothic"/>
              <a:cs typeface="Century Gothic"/>
              <a:sym typeface="Century Gothic"/>
            </a:endParaRPr>
          </a:p>
        </p:txBody>
      </p:sp>
      <p:sp>
        <p:nvSpPr>
          <p:cNvPr id="525" name="Google Shape;525;g1237e921def_0_73"/>
          <p:cNvSpPr txBox="1"/>
          <p:nvPr/>
        </p:nvSpPr>
        <p:spPr>
          <a:xfrm>
            <a:off x="8344800" y="2738600"/>
            <a:ext cx="350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CREO QUE MIS AMIGAS NO SON TAN BUENAS COMO CREÍA</a:t>
            </a:r>
            <a:endParaRPr b="0" i="0" sz="1400" u="none" cap="none" strike="noStrike">
              <a:solidFill>
                <a:srgbClr val="000000"/>
              </a:solidFill>
              <a:latin typeface="Century Gothic"/>
              <a:ea typeface="Century Gothic"/>
              <a:cs typeface="Century Gothic"/>
              <a:sym typeface="Century Gothic"/>
            </a:endParaRPr>
          </a:p>
        </p:txBody>
      </p:sp>
      <p:sp>
        <p:nvSpPr>
          <p:cNvPr id="526" name="Google Shape;526;g1237e921def_0_73"/>
          <p:cNvSpPr txBox="1"/>
          <p:nvPr/>
        </p:nvSpPr>
        <p:spPr>
          <a:xfrm>
            <a:off x="8963625" y="1966675"/>
            <a:ext cx="310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GENTE DE 20 CON TÍTULOS</a:t>
            </a:r>
            <a:endParaRPr b="0" i="0" sz="1400" u="none" cap="none" strike="noStrike">
              <a:solidFill>
                <a:srgbClr val="000000"/>
              </a:solidFill>
              <a:latin typeface="Century Gothic"/>
              <a:ea typeface="Century Gothic"/>
              <a:cs typeface="Century Gothic"/>
              <a:sym typeface="Century Gothic"/>
            </a:endParaRPr>
          </a:p>
        </p:txBody>
      </p:sp>
      <p:sp>
        <p:nvSpPr>
          <p:cNvPr id="527" name="Google Shape;527;g1237e921def_0_73"/>
          <p:cNvSpPr txBox="1"/>
          <p:nvPr/>
        </p:nvSpPr>
        <p:spPr>
          <a:xfrm>
            <a:off x="7604700" y="3581925"/>
            <a:ext cx="458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MUJERES INTERESANTES QUE QUISIERA CONOCER</a:t>
            </a:r>
            <a:endParaRPr b="0" i="0" sz="1400" u="none" cap="none" strike="noStrike">
              <a:solidFill>
                <a:srgbClr val="000000"/>
              </a:solidFill>
              <a:latin typeface="Century Gothic"/>
              <a:ea typeface="Century Gothic"/>
              <a:cs typeface="Century Gothic"/>
              <a:sym typeface="Century Gothic"/>
            </a:endParaRPr>
          </a:p>
        </p:txBody>
      </p:sp>
      <p:graphicFrame>
        <p:nvGraphicFramePr>
          <p:cNvPr id="528" name="Google Shape;528;g1237e921def_0_73"/>
          <p:cNvGraphicFramePr/>
          <p:nvPr/>
        </p:nvGraphicFramePr>
        <p:xfrm>
          <a:off x="26325" y="5666475"/>
          <a:ext cx="3000000" cy="3000000"/>
        </p:xfrm>
        <a:graphic>
          <a:graphicData uri="http://schemas.openxmlformats.org/drawingml/2006/table">
            <a:tbl>
              <a:tblPr>
                <a:noFill/>
                <a:tableStyleId>{976662E1-249F-49FD-9341-1FB5A77E7BC5}</a:tableStyleId>
              </a:tblPr>
              <a:tblGrid>
                <a:gridCol w="6249200"/>
                <a:gridCol w="5916475"/>
              </a:tblGrid>
              <a:tr h="396200">
                <a:tc>
                  <a:txBody>
                    <a:bodyPr/>
                    <a:lstStyle/>
                    <a:p>
                      <a:pPr indent="0" lvl="0" marL="0" marR="0" rtl="0" algn="ctr">
                        <a:lnSpc>
                          <a:spcPct val="100000"/>
                        </a:lnSpc>
                        <a:spcBef>
                          <a:spcPts val="0"/>
                        </a:spcBef>
                        <a:spcAft>
                          <a:spcPts val="0"/>
                        </a:spcAft>
                        <a:buClr>
                          <a:srgbClr val="000000"/>
                        </a:buClr>
                        <a:buSzPts val="1600"/>
                        <a:buFont typeface="Arial"/>
                        <a:buNone/>
                      </a:pPr>
                      <a:r>
                        <a:rPr b="1" lang="es-MX" sz="1600" u="none" cap="none" strike="noStrike"/>
                        <a:t>ESFUERZOS</a:t>
                      </a:r>
                      <a:endParaRPr b="1" sz="16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es-MX" sz="1600" u="none" cap="none" strike="noStrike"/>
                        <a:t>RESULTADOS</a:t>
                      </a:r>
                      <a:endParaRPr b="1" sz="1600" u="none" cap="none" strike="noStrike"/>
                    </a:p>
                  </a:txBody>
                  <a:tcPr marT="91425" marB="91425" marR="91425" marL="91425" anchor="ctr"/>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ENTENDER QUE NO ES TARDE PARA HACER LO QUE QUIERA, QUE PUEDE DESCANSAR SIN SENTIR CULPA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NECESITA SOCIALIZAR CON MUJERES QUE SE ENCUENTREN EN LA MISMA SITUACIÓN, QUE LE BRINDEN APOYO Y ESCUCHEN.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529" name="Google Shape;529;g1237e921def_0_73"/>
          <p:cNvSpPr txBox="1"/>
          <p:nvPr/>
        </p:nvSpPr>
        <p:spPr>
          <a:xfrm>
            <a:off x="3362575" y="5032975"/>
            <a:ext cx="298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LE CUESTA HACER AMIGAS</a:t>
            </a:r>
            <a:endParaRPr b="0" i="0" sz="1400" u="none" cap="none" strike="noStrike">
              <a:solidFill>
                <a:srgbClr val="000000"/>
              </a:solidFill>
              <a:latin typeface="Century Gothic"/>
              <a:ea typeface="Century Gothic"/>
              <a:cs typeface="Century Gothic"/>
              <a:sym typeface="Century Gothic"/>
            </a:endParaRPr>
          </a:p>
        </p:txBody>
      </p:sp>
      <p:sp>
        <p:nvSpPr>
          <p:cNvPr id="530" name="Google Shape;530;g1237e921def_0_73"/>
          <p:cNvSpPr txBox="1"/>
          <p:nvPr/>
        </p:nvSpPr>
        <p:spPr>
          <a:xfrm>
            <a:off x="8868875" y="4202088"/>
            <a:ext cx="3107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CON UN MARIDO TENDRÍA MÁS TIEMPO PARA MÍ</a:t>
            </a:r>
            <a:endParaRPr b="0" i="0" sz="1400" u="none" cap="none" strike="noStrike">
              <a:solidFill>
                <a:srgbClr val="000000"/>
              </a:solidFill>
              <a:latin typeface="Century Gothic"/>
              <a:ea typeface="Century Gothic"/>
              <a:cs typeface="Century Gothic"/>
              <a:sym typeface="Century Gothic"/>
            </a:endParaRPr>
          </a:p>
        </p:txBody>
      </p:sp>
      <p:sp>
        <p:nvSpPr>
          <p:cNvPr id="531" name="Google Shape;531;g1237e921def_0_73"/>
          <p:cNvSpPr txBox="1"/>
          <p:nvPr/>
        </p:nvSpPr>
        <p:spPr>
          <a:xfrm>
            <a:off x="5903775" y="5037650"/>
            <a:ext cx="32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NO HABLA MUCHO SOBRE SU VIDA</a:t>
            </a:r>
            <a:endParaRPr b="0" i="0" sz="1400" u="none" cap="none" strike="noStrike">
              <a:solidFill>
                <a:srgbClr val="000000"/>
              </a:solidFill>
              <a:latin typeface="Century Gothic"/>
              <a:ea typeface="Century Gothic"/>
              <a:cs typeface="Century Gothic"/>
              <a:sym typeface="Century Gothic"/>
            </a:endParaRPr>
          </a:p>
        </p:txBody>
      </p:sp>
      <p:sp>
        <p:nvSpPr>
          <p:cNvPr id="532" name="Google Shape;532;g1237e921def_0_73"/>
          <p:cNvSpPr txBox="1"/>
          <p:nvPr/>
        </p:nvSpPr>
        <p:spPr>
          <a:xfrm>
            <a:off x="6090550" y="1507550"/>
            <a:ext cx="39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SI ELLAS PUEDEN, YO TAMBIÉN</a:t>
            </a:r>
            <a:endParaRPr b="0" i="0" sz="1400" u="none" cap="none" strike="noStrike">
              <a:solidFill>
                <a:srgbClr val="000000"/>
              </a:solidFill>
              <a:latin typeface="Century Gothic"/>
              <a:ea typeface="Century Gothic"/>
              <a:cs typeface="Century Gothic"/>
              <a:sym typeface="Century Gothic"/>
            </a:endParaRPr>
          </a:p>
        </p:txBody>
      </p:sp>
      <p:sp>
        <p:nvSpPr>
          <p:cNvPr id="533" name="Google Shape;533;g1237e921def_0_73"/>
          <p:cNvSpPr txBox="1"/>
          <p:nvPr/>
        </p:nvSpPr>
        <p:spPr>
          <a:xfrm>
            <a:off x="89525" y="3656850"/>
            <a:ext cx="39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¿POR QUÉ NO TE BUSCAS UN MARIDO?</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37" name="Shape 537"/>
        <p:cNvGrpSpPr/>
        <p:nvPr/>
      </p:nvGrpSpPr>
      <p:grpSpPr>
        <a:xfrm>
          <a:off x="0" y="0"/>
          <a:ext cx="0" cy="0"/>
          <a:chOff x="0" y="0"/>
          <a:chExt cx="0" cy="0"/>
        </a:xfrm>
      </p:grpSpPr>
      <p:cxnSp>
        <p:nvCxnSpPr>
          <p:cNvPr id="538" name="Google Shape;538;g1237e921def_0_105"/>
          <p:cNvCxnSpPr/>
          <p:nvPr/>
        </p:nvCxnSpPr>
        <p:spPr>
          <a:xfrm>
            <a:off x="-2049050" y="-1180125"/>
            <a:ext cx="12231600" cy="6846600"/>
          </a:xfrm>
          <a:prstGeom prst="straightConnector1">
            <a:avLst/>
          </a:prstGeom>
          <a:noFill/>
          <a:ln cap="flat" cmpd="sng" w="9525">
            <a:solidFill>
              <a:schemeClr val="dk2"/>
            </a:solidFill>
            <a:prstDash val="solid"/>
            <a:round/>
            <a:headEnd len="sm" w="sm" type="none"/>
            <a:tailEnd len="sm" w="sm" type="none"/>
          </a:ln>
        </p:spPr>
      </p:cxnSp>
      <p:cxnSp>
        <p:nvCxnSpPr>
          <p:cNvPr id="539" name="Google Shape;539;g1237e921def_0_105"/>
          <p:cNvCxnSpPr/>
          <p:nvPr/>
        </p:nvCxnSpPr>
        <p:spPr>
          <a:xfrm flipH="1">
            <a:off x="2211925" y="1074375"/>
            <a:ext cx="8215800" cy="4587000"/>
          </a:xfrm>
          <a:prstGeom prst="straightConnector1">
            <a:avLst/>
          </a:prstGeom>
          <a:noFill/>
          <a:ln cap="flat" cmpd="sng" w="9525">
            <a:solidFill>
              <a:schemeClr val="dk2"/>
            </a:solidFill>
            <a:prstDash val="solid"/>
            <a:round/>
            <a:headEnd len="sm" w="sm" type="none"/>
            <a:tailEnd len="sm" w="sm" type="none"/>
          </a:ln>
        </p:spPr>
      </p:cxnSp>
      <p:sp>
        <p:nvSpPr>
          <p:cNvPr id="540" name="Google Shape;540;g1237e921def_0_105"/>
          <p:cNvSpPr/>
          <p:nvPr/>
        </p:nvSpPr>
        <p:spPr>
          <a:xfrm>
            <a:off x="5474550" y="3067725"/>
            <a:ext cx="1456200" cy="566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MX" sz="1800" u="sng" cap="none" strike="noStrike">
                <a:solidFill>
                  <a:srgbClr val="000000"/>
                </a:solidFill>
                <a:latin typeface="Arial"/>
                <a:ea typeface="Arial"/>
                <a:cs typeface="Arial"/>
                <a:sym typeface="Arial"/>
              </a:rPr>
              <a:t>CARO</a:t>
            </a:r>
            <a:endParaRPr b="1" i="0" sz="1800" u="sng" cap="none" strike="noStrike">
              <a:solidFill>
                <a:srgbClr val="000000"/>
              </a:solidFill>
              <a:latin typeface="Arial"/>
              <a:ea typeface="Arial"/>
              <a:cs typeface="Arial"/>
              <a:sym typeface="Arial"/>
            </a:endParaRPr>
          </a:p>
        </p:txBody>
      </p:sp>
      <p:sp>
        <p:nvSpPr>
          <p:cNvPr id="541" name="Google Shape;541;g1237e921def_0_105"/>
          <p:cNvSpPr txBox="1"/>
          <p:nvPr/>
        </p:nvSpPr>
        <p:spPr>
          <a:xfrm>
            <a:off x="5257200" y="2488425"/>
            <a:ext cx="17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highlight>
                  <a:srgbClr val="B4A7D6"/>
                </a:highlight>
                <a:latin typeface="Century Gothic"/>
                <a:ea typeface="Century Gothic"/>
                <a:cs typeface="Century Gothic"/>
                <a:sym typeface="Century Gothic"/>
              </a:rPr>
              <a:t>PIENSA Y SIENTE</a:t>
            </a:r>
            <a:endParaRPr b="1" i="0" sz="1600" u="none" cap="none" strike="noStrike">
              <a:solidFill>
                <a:srgbClr val="000000"/>
              </a:solidFill>
              <a:highlight>
                <a:srgbClr val="B4A7D6"/>
              </a:highlight>
              <a:latin typeface="Century Gothic"/>
              <a:ea typeface="Century Gothic"/>
              <a:cs typeface="Century Gothic"/>
              <a:sym typeface="Century Gothic"/>
            </a:endParaRPr>
          </a:p>
        </p:txBody>
      </p:sp>
      <p:sp>
        <p:nvSpPr>
          <p:cNvPr id="542" name="Google Shape;542;g1237e921def_0_105"/>
          <p:cNvSpPr txBox="1"/>
          <p:nvPr/>
        </p:nvSpPr>
        <p:spPr>
          <a:xfrm>
            <a:off x="6930750" y="3150825"/>
            <a:ext cx="1145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highlight>
                  <a:srgbClr val="B4A7D6"/>
                </a:highlight>
                <a:latin typeface="Century Gothic"/>
                <a:ea typeface="Century Gothic"/>
                <a:cs typeface="Century Gothic"/>
                <a:sym typeface="Century Gothic"/>
              </a:rPr>
              <a:t>OBSERVA</a:t>
            </a:r>
            <a:endParaRPr b="1" i="0" sz="1600" u="none" cap="none" strike="noStrike">
              <a:solidFill>
                <a:srgbClr val="000000"/>
              </a:solidFill>
              <a:highlight>
                <a:srgbClr val="B4A7D6"/>
              </a:highlight>
              <a:latin typeface="Century Gothic"/>
              <a:ea typeface="Century Gothic"/>
              <a:cs typeface="Century Gothic"/>
              <a:sym typeface="Century Gothic"/>
            </a:endParaRPr>
          </a:p>
        </p:txBody>
      </p:sp>
      <p:sp>
        <p:nvSpPr>
          <p:cNvPr id="543" name="Google Shape;543;g1237e921def_0_105"/>
          <p:cNvSpPr txBox="1"/>
          <p:nvPr/>
        </p:nvSpPr>
        <p:spPr>
          <a:xfrm>
            <a:off x="4284325" y="3150825"/>
            <a:ext cx="1145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highlight>
                  <a:srgbClr val="B4A7D6"/>
                </a:highlight>
                <a:latin typeface="Century Gothic"/>
                <a:ea typeface="Century Gothic"/>
                <a:cs typeface="Century Gothic"/>
                <a:sym typeface="Century Gothic"/>
              </a:rPr>
              <a:t>ESCUCHA</a:t>
            </a:r>
            <a:endParaRPr b="1" i="0" sz="1600" u="none" cap="none" strike="noStrike">
              <a:solidFill>
                <a:srgbClr val="000000"/>
              </a:solidFill>
              <a:highlight>
                <a:srgbClr val="B4A7D6"/>
              </a:highlight>
              <a:latin typeface="Century Gothic"/>
              <a:ea typeface="Century Gothic"/>
              <a:cs typeface="Century Gothic"/>
              <a:sym typeface="Century Gothic"/>
            </a:endParaRPr>
          </a:p>
        </p:txBody>
      </p:sp>
      <p:sp>
        <p:nvSpPr>
          <p:cNvPr id="544" name="Google Shape;544;g1237e921def_0_105"/>
          <p:cNvSpPr txBox="1"/>
          <p:nvPr/>
        </p:nvSpPr>
        <p:spPr>
          <a:xfrm>
            <a:off x="5319925" y="3897225"/>
            <a:ext cx="1510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rgbClr val="000000"/>
                </a:solidFill>
                <a:highlight>
                  <a:srgbClr val="B4A7D6"/>
                </a:highlight>
                <a:latin typeface="Century Gothic"/>
                <a:ea typeface="Century Gothic"/>
                <a:cs typeface="Century Gothic"/>
                <a:sym typeface="Century Gothic"/>
              </a:rPr>
              <a:t>DICE Y HACE</a:t>
            </a:r>
            <a:endParaRPr b="1" i="0" sz="1600" u="none" cap="none" strike="noStrike">
              <a:solidFill>
                <a:srgbClr val="000000"/>
              </a:solidFill>
              <a:highlight>
                <a:srgbClr val="B4A7D6"/>
              </a:highlight>
              <a:latin typeface="Century Gothic"/>
              <a:ea typeface="Century Gothic"/>
              <a:cs typeface="Century Gothic"/>
              <a:sym typeface="Century Gothic"/>
            </a:endParaRPr>
          </a:p>
        </p:txBody>
      </p:sp>
      <p:sp>
        <p:nvSpPr>
          <p:cNvPr id="545" name="Google Shape;545;g1237e921def_0_105"/>
          <p:cNvSpPr txBox="1"/>
          <p:nvPr/>
        </p:nvSpPr>
        <p:spPr>
          <a:xfrm>
            <a:off x="4627875" y="4259650"/>
            <a:ext cx="298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LLORA EN LA DUCHA</a:t>
            </a:r>
            <a:endParaRPr b="0" i="0" sz="1400" u="none" cap="none" strike="noStrike">
              <a:solidFill>
                <a:srgbClr val="000000"/>
              </a:solidFill>
              <a:latin typeface="Century Gothic"/>
              <a:ea typeface="Century Gothic"/>
              <a:cs typeface="Century Gothic"/>
              <a:sym typeface="Century Gothic"/>
            </a:endParaRPr>
          </a:p>
        </p:txBody>
      </p:sp>
      <p:sp>
        <p:nvSpPr>
          <p:cNvPr id="546" name="Google Shape;546;g1237e921def_0_105"/>
          <p:cNvSpPr txBox="1"/>
          <p:nvPr/>
        </p:nvSpPr>
        <p:spPr>
          <a:xfrm>
            <a:off x="4273775" y="1393875"/>
            <a:ext cx="1790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¿POR QUÉ NADIE DICE QUE ES TAN DÍFICIL SER MADRE?</a:t>
            </a:r>
            <a:endParaRPr b="0" i="0" sz="1400" u="none" cap="none" strike="noStrike">
              <a:solidFill>
                <a:srgbClr val="000000"/>
              </a:solidFill>
              <a:latin typeface="Century Gothic"/>
              <a:ea typeface="Century Gothic"/>
              <a:cs typeface="Century Gothic"/>
              <a:sym typeface="Century Gothic"/>
            </a:endParaRPr>
          </a:p>
        </p:txBody>
      </p:sp>
      <p:sp>
        <p:nvSpPr>
          <p:cNvPr id="547" name="Google Shape;547;g1237e921def_0_105"/>
          <p:cNvSpPr txBox="1"/>
          <p:nvPr/>
        </p:nvSpPr>
        <p:spPr>
          <a:xfrm>
            <a:off x="6351475" y="1997988"/>
            <a:ext cx="204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NADIE ME ENTIENDE</a:t>
            </a:r>
            <a:endParaRPr b="0" i="0" sz="1400" u="none" cap="none" strike="noStrike">
              <a:solidFill>
                <a:srgbClr val="000000"/>
              </a:solidFill>
              <a:latin typeface="Century Gothic"/>
              <a:ea typeface="Century Gothic"/>
              <a:cs typeface="Century Gothic"/>
              <a:sym typeface="Century Gothic"/>
            </a:endParaRPr>
          </a:p>
        </p:txBody>
      </p:sp>
      <p:sp>
        <p:nvSpPr>
          <p:cNvPr id="548" name="Google Shape;548;g1237e921def_0_105"/>
          <p:cNvSpPr txBox="1"/>
          <p:nvPr/>
        </p:nvSpPr>
        <p:spPr>
          <a:xfrm>
            <a:off x="4221425" y="4624200"/>
            <a:ext cx="438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NO VOY A SER UNA MANTENIDA TODA MI VIDA</a:t>
            </a:r>
            <a:endParaRPr b="0" i="0" sz="1400" u="none" cap="none" strike="noStrike">
              <a:solidFill>
                <a:srgbClr val="000000"/>
              </a:solidFill>
              <a:latin typeface="Century Gothic"/>
              <a:ea typeface="Century Gothic"/>
              <a:cs typeface="Century Gothic"/>
              <a:sym typeface="Century Gothic"/>
            </a:endParaRPr>
          </a:p>
        </p:txBody>
      </p:sp>
      <p:sp>
        <p:nvSpPr>
          <p:cNvPr id="549" name="Google Shape;549;g1237e921def_0_105"/>
          <p:cNvSpPr txBox="1"/>
          <p:nvPr/>
        </p:nvSpPr>
        <p:spPr>
          <a:xfrm>
            <a:off x="26325" y="1403575"/>
            <a:ext cx="264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POR LO MENOS TENÉS UN MARIDO…</a:t>
            </a:r>
            <a:endParaRPr b="0" i="0" sz="1400" u="none" cap="none" strike="noStrike">
              <a:solidFill>
                <a:srgbClr val="000000"/>
              </a:solidFill>
              <a:latin typeface="Century Gothic"/>
              <a:ea typeface="Century Gothic"/>
              <a:cs typeface="Century Gothic"/>
              <a:sym typeface="Century Gothic"/>
            </a:endParaRPr>
          </a:p>
        </p:txBody>
      </p:sp>
      <p:sp>
        <p:nvSpPr>
          <p:cNvPr id="550" name="Google Shape;550;g1237e921def_0_105"/>
          <p:cNvSpPr txBox="1"/>
          <p:nvPr/>
        </p:nvSpPr>
        <p:spPr>
          <a:xfrm>
            <a:off x="484575" y="1966675"/>
            <a:ext cx="350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DEBERÍAS TOMARTE UN AÑO Y DEDICARTE A LA BEBÉ</a:t>
            </a:r>
            <a:endParaRPr b="0" i="0" sz="1400" u="none" cap="none" strike="noStrike">
              <a:solidFill>
                <a:srgbClr val="000000"/>
              </a:solidFill>
              <a:latin typeface="Century Gothic"/>
              <a:ea typeface="Century Gothic"/>
              <a:cs typeface="Century Gothic"/>
              <a:sym typeface="Century Gothic"/>
            </a:endParaRPr>
          </a:p>
        </p:txBody>
      </p:sp>
      <p:sp>
        <p:nvSpPr>
          <p:cNvPr id="551" name="Google Shape;551;g1237e921def_0_105"/>
          <p:cNvSpPr txBox="1"/>
          <p:nvPr/>
        </p:nvSpPr>
        <p:spPr>
          <a:xfrm>
            <a:off x="1290275" y="2644275"/>
            <a:ext cx="325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 PARA QUÉ ESTUDIAS SI TU MARIDO TIENE UN BUEN SUELDO?</a:t>
            </a:r>
            <a:endParaRPr b="0" i="0" sz="1400" u="none" cap="none" strike="noStrike">
              <a:solidFill>
                <a:srgbClr val="000000"/>
              </a:solidFill>
              <a:latin typeface="Century Gothic"/>
              <a:ea typeface="Century Gothic"/>
              <a:cs typeface="Century Gothic"/>
              <a:sym typeface="Century Gothic"/>
            </a:endParaRPr>
          </a:p>
        </p:txBody>
      </p:sp>
      <p:sp>
        <p:nvSpPr>
          <p:cNvPr id="552" name="Google Shape;552;g1237e921def_0_105"/>
          <p:cNvSpPr txBox="1"/>
          <p:nvPr/>
        </p:nvSpPr>
        <p:spPr>
          <a:xfrm>
            <a:off x="89525" y="3484763"/>
            <a:ext cx="758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¿NO ERA ÉSTO LO QUE QUERÍAS?</a:t>
            </a:r>
            <a:endParaRPr b="0" i="0" sz="1400" u="none" cap="none" strike="noStrike">
              <a:solidFill>
                <a:srgbClr val="000000"/>
              </a:solidFill>
              <a:latin typeface="Century Gothic"/>
              <a:ea typeface="Century Gothic"/>
              <a:cs typeface="Century Gothic"/>
              <a:sym typeface="Century Gothic"/>
            </a:endParaRPr>
          </a:p>
        </p:txBody>
      </p:sp>
      <p:sp>
        <p:nvSpPr>
          <p:cNvPr id="553" name="Google Shape;553;g1237e921def_0_105"/>
          <p:cNvSpPr txBox="1"/>
          <p:nvPr/>
        </p:nvSpPr>
        <p:spPr>
          <a:xfrm>
            <a:off x="2893950" y="789975"/>
            <a:ext cx="264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NO SÉ SI PUEDA CON TODO</a:t>
            </a:r>
            <a:endParaRPr b="0" i="0" sz="1400" u="none" cap="none" strike="noStrike">
              <a:solidFill>
                <a:srgbClr val="000000"/>
              </a:solidFill>
              <a:latin typeface="Century Gothic"/>
              <a:ea typeface="Century Gothic"/>
              <a:cs typeface="Century Gothic"/>
              <a:sym typeface="Century Gothic"/>
            </a:endParaRPr>
          </a:p>
        </p:txBody>
      </p:sp>
      <p:sp>
        <p:nvSpPr>
          <p:cNvPr id="554" name="Google Shape;554;g1237e921def_0_105"/>
          <p:cNvSpPr txBox="1"/>
          <p:nvPr/>
        </p:nvSpPr>
        <p:spPr>
          <a:xfrm>
            <a:off x="484525" y="4068400"/>
            <a:ext cx="271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¿TENÉS VIDA SOCIAL?</a:t>
            </a:r>
            <a:endParaRPr b="0" i="0" sz="1400" u="none" cap="none" strike="noStrike">
              <a:solidFill>
                <a:srgbClr val="000000"/>
              </a:solidFill>
              <a:latin typeface="Century Gothic"/>
              <a:ea typeface="Century Gothic"/>
              <a:cs typeface="Century Gothic"/>
              <a:sym typeface="Century Gothic"/>
            </a:endParaRPr>
          </a:p>
        </p:txBody>
      </p:sp>
      <p:sp>
        <p:nvSpPr>
          <p:cNvPr id="555" name="Google Shape;555;g1237e921def_0_105"/>
          <p:cNvSpPr txBox="1"/>
          <p:nvPr/>
        </p:nvSpPr>
        <p:spPr>
          <a:xfrm>
            <a:off x="2103975" y="276500"/>
            <a:ext cx="751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DEBERÍA HABER ESPERADO A TERMINAR LA CARRERA PARA BUSCAR A LA BEBE</a:t>
            </a:r>
            <a:endParaRPr b="0" i="0" sz="1400" u="none" cap="none" strike="noStrike">
              <a:solidFill>
                <a:srgbClr val="000000"/>
              </a:solidFill>
              <a:latin typeface="Century Gothic"/>
              <a:ea typeface="Century Gothic"/>
              <a:cs typeface="Century Gothic"/>
              <a:sym typeface="Century Gothic"/>
            </a:endParaRPr>
          </a:p>
        </p:txBody>
      </p:sp>
      <p:sp>
        <p:nvSpPr>
          <p:cNvPr id="556" name="Google Shape;556;g1237e921def_0_105"/>
          <p:cNvSpPr txBox="1"/>
          <p:nvPr/>
        </p:nvSpPr>
        <p:spPr>
          <a:xfrm>
            <a:off x="5777375" y="676700"/>
            <a:ext cx="39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NO SÉ SI SER MADRE SEA PARA MÍ</a:t>
            </a:r>
            <a:endParaRPr b="0" i="0" sz="1400" u="none" cap="none" strike="noStrike">
              <a:solidFill>
                <a:srgbClr val="000000"/>
              </a:solidFill>
              <a:latin typeface="Century Gothic"/>
              <a:ea typeface="Century Gothic"/>
              <a:cs typeface="Century Gothic"/>
              <a:sym typeface="Century Gothic"/>
            </a:endParaRPr>
          </a:p>
        </p:txBody>
      </p:sp>
      <p:sp>
        <p:nvSpPr>
          <p:cNvPr id="557" name="Google Shape;557;g1237e921def_0_105"/>
          <p:cNvSpPr txBox="1"/>
          <p:nvPr/>
        </p:nvSpPr>
        <p:spPr>
          <a:xfrm>
            <a:off x="6351475" y="1092113"/>
            <a:ext cx="287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NECESITO UNA AMIGA</a:t>
            </a:r>
            <a:endParaRPr b="0" i="0" sz="1400" u="none" cap="none" strike="noStrike">
              <a:solidFill>
                <a:srgbClr val="000000"/>
              </a:solidFill>
              <a:latin typeface="Century Gothic"/>
              <a:ea typeface="Century Gothic"/>
              <a:cs typeface="Century Gothic"/>
              <a:sym typeface="Century Gothic"/>
            </a:endParaRPr>
          </a:p>
        </p:txBody>
      </p:sp>
      <p:sp>
        <p:nvSpPr>
          <p:cNvPr id="558" name="Google Shape;558;g1237e921def_0_105"/>
          <p:cNvSpPr txBox="1"/>
          <p:nvPr/>
        </p:nvSpPr>
        <p:spPr>
          <a:xfrm>
            <a:off x="8344800" y="2738600"/>
            <a:ext cx="350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TODAS TIENEN AMIGAS MENOS YO</a:t>
            </a:r>
            <a:endParaRPr b="0" i="0" sz="1400" u="none" cap="none" strike="noStrike">
              <a:solidFill>
                <a:srgbClr val="000000"/>
              </a:solidFill>
              <a:latin typeface="Century Gothic"/>
              <a:ea typeface="Century Gothic"/>
              <a:cs typeface="Century Gothic"/>
              <a:sym typeface="Century Gothic"/>
            </a:endParaRPr>
          </a:p>
        </p:txBody>
      </p:sp>
      <p:sp>
        <p:nvSpPr>
          <p:cNvPr id="559" name="Google Shape;559;g1237e921def_0_105"/>
          <p:cNvSpPr txBox="1"/>
          <p:nvPr/>
        </p:nvSpPr>
        <p:spPr>
          <a:xfrm>
            <a:off x="8963625" y="1966675"/>
            <a:ext cx="310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PACIENTES SUFRIENDO SOLOS</a:t>
            </a:r>
            <a:endParaRPr b="0" i="0" sz="1400" u="none" cap="none" strike="noStrike">
              <a:solidFill>
                <a:srgbClr val="000000"/>
              </a:solidFill>
              <a:latin typeface="Century Gothic"/>
              <a:ea typeface="Century Gothic"/>
              <a:cs typeface="Century Gothic"/>
              <a:sym typeface="Century Gothic"/>
            </a:endParaRPr>
          </a:p>
        </p:txBody>
      </p:sp>
      <p:sp>
        <p:nvSpPr>
          <p:cNvPr id="560" name="Google Shape;560;g1237e921def_0_105"/>
          <p:cNvSpPr txBox="1"/>
          <p:nvPr/>
        </p:nvSpPr>
        <p:spPr>
          <a:xfrm>
            <a:off x="7604700" y="3581925"/>
            <a:ext cx="458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MUJERES INTERESANTES QUE QUISIERA CONOCER</a:t>
            </a:r>
            <a:endParaRPr b="0" i="0" sz="1400" u="none" cap="none" strike="noStrike">
              <a:solidFill>
                <a:srgbClr val="000000"/>
              </a:solidFill>
              <a:latin typeface="Century Gothic"/>
              <a:ea typeface="Century Gothic"/>
              <a:cs typeface="Century Gothic"/>
              <a:sym typeface="Century Gothic"/>
            </a:endParaRPr>
          </a:p>
        </p:txBody>
      </p:sp>
      <p:graphicFrame>
        <p:nvGraphicFramePr>
          <p:cNvPr id="561" name="Google Shape;561;g1237e921def_0_105"/>
          <p:cNvGraphicFramePr/>
          <p:nvPr/>
        </p:nvGraphicFramePr>
        <p:xfrm>
          <a:off x="26325" y="5666475"/>
          <a:ext cx="3000000" cy="3000000"/>
        </p:xfrm>
        <a:graphic>
          <a:graphicData uri="http://schemas.openxmlformats.org/drawingml/2006/table">
            <a:tbl>
              <a:tblPr>
                <a:noFill/>
                <a:tableStyleId>{976662E1-249F-49FD-9341-1FB5A77E7BC5}</a:tableStyleId>
              </a:tblPr>
              <a:tblGrid>
                <a:gridCol w="6249200"/>
                <a:gridCol w="5916475"/>
              </a:tblGrid>
              <a:tr h="396200">
                <a:tc>
                  <a:txBody>
                    <a:bodyPr/>
                    <a:lstStyle/>
                    <a:p>
                      <a:pPr indent="0" lvl="0" marL="0" marR="0" rtl="0" algn="ctr">
                        <a:lnSpc>
                          <a:spcPct val="100000"/>
                        </a:lnSpc>
                        <a:spcBef>
                          <a:spcPts val="0"/>
                        </a:spcBef>
                        <a:spcAft>
                          <a:spcPts val="0"/>
                        </a:spcAft>
                        <a:buClr>
                          <a:srgbClr val="000000"/>
                        </a:buClr>
                        <a:buSzPts val="1600"/>
                        <a:buFont typeface="Arial"/>
                        <a:buNone/>
                      </a:pPr>
                      <a:r>
                        <a:rPr b="1" lang="es-MX" sz="1600" u="none" cap="none" strike="noStrike"/>
                        <a:t>ESFUERZOS</a:t>
                      </a:r>
                      <a:endParaRPr b="1" sz="16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es-MX" sz="1600" u="none" cap="none" strike="noStrike"/>
                        <a:t>RESULTADOS</a:t>
                      </a:r>
                      <a:endParaRPr b="1" sz="1600" u="none" cap="none" strike="noStrike"/>
                    </a:p>
                  </a:txBody>
                  <a:tcPr marT="91425" marB="91425" marR="91425" marL="91425" anchor="ctr"/>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LO QUIERE TODO YA! Y AUNQUE SEA JOVEN ESTÁ SEGURA DE PODER LOGRARLO.</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MX" sz="1400" u="none" cap="none" strike="noStrike"/>
                        <a:t>POR MÁS BUENA ACTITUD QUE TENGA LA VIDA ES DURA PARA UNA MUJER Y MAS AÚN SIENDO MADRE.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562" name="Google Shape;562;g1237e921def_0_105"/>
          <p:cNvSpPr txBox="1"/>
          <p:nvPr/>
        </p:nvSpPr>
        <p:spPr>
          <a:xfrm>
            <a:off x="3362575" y="5032975"/>
            <a:ext cx="298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BUSCA AMIGAS </a:t>
            </a:r>
            <a:endParaRPr b="0" i="0" sz="1400" u="none" cap="none" strike="noStrike">
              <a:solidFill>
                <a:srgbClr val="000000"/>
              </a:solidFill>
              <a:latin typeface="Century Gothic"/>
              <a:ea typeface="Century Gothic"/>
              <a:cs typeface="Century Gothic"/>
              <a:sym typeface="Century Gothic"/>
            </a:endParaRPr>
          </a:p>
        </p:txBody>
      </p:sp>
      <p:sp>
        <p:nvSpPr>
          <p:cNvPr id="563" name="Google Shape;563;g1237e921def_0_105"/>
          <p:cNvSpPr txBox="1"/>
          <p:nvPr/>
        </p:nvSpPr>
        <p:spPr>
          <a:xfrm>
            <a:off x="8608025" y="4068400"/>
            <a:ext cx="310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¿CÓMO PUEDEN CON TODO?</a:t>
            </a:r>
            <a:endParaRPr b="0" i="0" sz="1400" u="none" cap="none" strike="noStrike">
              <a:solidFill>
                <a:srgbClr val="000000"/>
              </a:solidFill>
              <a:latin typeface="Century Gothic"/>
              <a:ea typeface="Century Gothic"/>
              <a:cs typeface="Century Gothic"/>
              <a:sym typeface="Century Gothic"/>
            </a:endParaRPr>
          </a:p>
        </p:txBody>
      </p:sp>
      <p:sp>
        <p:nvSpPr>
          <p:cNvPr id="564" name="Google Shape;564;g1237e921def_0_105"/>
          <p:cNvSpPr txBox="1"/>
          <p:nvPr/>
        </p:nvSpPr>
        <p:spPr>
          <a:xfrm>
            <a:off x="5903775" y="5037650"/>
            <a:ext cx="325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LES VOY A DEMOSTRAR QUE PUEDO CON TODO</a:t>
            </a:r>
            <a:endParaRPr b="0" i="0" sz="1400" u="none" cap="none" strike="noStrike">
              <a:solidFill>
                <a:srgbClr val="000000"/>
              </a:solidFill>
              <a:latin typeface="Century Gothic"/>
              <a:ea typeface="Century Gothic"/>
              <a:cs typeface="Century Gothic"/>
              <a:sym typeface="Century Gothic"/>
            </a:endParaRPr>
          </a:p>
        </p:txBody>
      </p:sp>
      <p:sp>
        <p:nvSpPr>
          <p:cNvPr id="565" name="Google Shape;565;g1237e921def_0_105"/>
          <p:cNvSpPr txBox="1"/>
          <p:nvPr/>
        </p:nvSpPr>
        <p:spPr>
          <a:xfrm>
            <a:off x="6090550" y="1507550"/>
            <a:ext cx="39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SI ELLAS PUEDEN, YO TAMBIÉN</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1b48b83892_0_19"/>
          <p:cNvSpPr txBox="1"/>
          <p:nvPr>
            <p:ph type="title"/>
          </p:nvPr>
        </p:nvSpPr>
        <p:spPr>
          <a:xfrm>
            <a:off x="558600" y="1029900"/>
            <a:ext cx="11074800" cy="2642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00"/>
              <a:buNone/>
            </a:pPr>
            <a:r>
              <a:rPr lang="es-MX" sz="9000"/>
              <a:t>ENTREVISTAS</a:t>
            </a:r>
            <a:endParaRPr sz="9000"/>
          </a:p>
        </p:txBody>
      </p:sp>
      <p:sp>
        <p:nvSpPr>
          <p:cNvPr id="571" name="Google Shape;571;g11b48b83892_0_19"/>
          <p:cNvSpPr txBox="1"/>
          <p:nvPr>
            <p:ph idx="1" type="body"/>
          </p:nvPr>
        </p:nvSpPr>
        <p:spPr>
          <a:xfrm>
            <a:off x="558600" y="4997975"/>
            <a:ext cx="11132400" cy="16845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1000"/>
              </a:spcBef>
              <a:spcAft>
                <a:spcPts val="0"/>
              </a:spcAft>
              <a:buSzPts val="1600"/>
              <a:buNone/>
            </a:pPr>
            <a:r>
              <a:rPr lang="es-MX">
                <a:solidFill>
                  <a:schemeClr val="dk1"/>
                </a:solidFill>
              </a:rPr>
              <a:t>Realizaremos entrevistas a posibles usuarias. En este caso buscamos madres que busquen entablar una amistad y que por diversas cuestiones referidas a la maternidad no han logrado tener o mantener ese vínculo afectivo. </a:t>
            </a:r>
            <a:endParaRPr>
              <a:solidFill>
                <a:schemeClr val="dk1"/>
              </a:solidFill>
            </a:endParaRPr>
          </a:p>
          <a:p>
            <a:pPr indent="0" lvl="0" marL="0" rtl="0" algn="l">
              <a:lnSpc>
                <a:spcPct val="100000"/>
              </a:lnSpc>
              <a:spcBef>
                <a:spcPts val="1000"/>
              </a:spcBef>
              <a:spcAft>
                <a:spcPts val="0"/>
              </a:spcAft>
              <a:buSzPts val="1600"/>
              <a:buNone/>
            </a:pPr>
            <a:r>
              <a:rPr lang="es-MX">
                <a:solidFill>
                  <a:schemeClr val="dk1"/>
                </a:solidFill>
              </a:rPr>
              <a:t>Indagaremos sobre cómo les ha afectado la maternidad a nivel social y qué es lo que buscan en una app.</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237e921def_0_141"/>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s-MX" sz="9600"/>
              <a:t>PREGUNTAS</a:t>
            </a:r>
            <a:endParaRPr sz="9600"/>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p:txBody>
      </p:sp>
      <p:sp>
        <p:nvSpPr>
          <p:cNvPr id="577" name="Google Shape;577;g1237e921def_0_141"/>
          <p:cNvSpPr txBox="1"/>
          <p:nvPr>
            <p:ph idx="1" type="body"/>
          </p:nvPr>
        </p:nvSpPr>
        <p:spPr>
          <a:xfrm>
            <a:off x="434500" y="2755325"/>
            <a:ext cx="11507400" cy="3945900"/>
          </a:xfrm>
          <a:prstGeom prst="rect">
            <a:avLst/>
          </a:prstGeom>
          <a:noFill/>
          <a:ln>
            <a:noFill/>
          </a:ln>
        </p:spPr>
        <p:txBody>
          <a:bodyPr anchorCtr="0" anchor="t" bIns="45700" lIns="91425" spcFirstLastPara="1" rIns="91425" wrap="square" tIns="45700">
            <a:normAutofit lnSpcReduction="10000"/>
          </a:bodyPr>
          <a:lstStyle/>
          <a:p>
            <a:pPr indent="-320040" lvl="0" marL="457200" rtl="0" algn="l">
              <a:lnSpc>
                <a:spcPct val="100000"/>
              </a:lnSpc>
              <a:spcBef>
                <a:spcPts val="1000"/>
              </a:spcBef>
              <a:spcAft>
                <a:spcPts val="0"/>
              </a:spcAft>
              <a:buSzPts val="1440"/>
              <a:buChar char="●"/>
            </a:pPr>
            <a:r>
              <a:rPr lang="es-MX"/>
              <a:t>¿CÓMO TE LLAMAS?</a:t>
            </a:r>
            <a:endParaRPr/>
          </a:p>
          <a:p>
            <a:pPr indent="-320040" lvl="0" marL="457200" rtl="0" algn="l">
              <a:lnSpc>
                <a:spcPct val="100000"/>
              </a:lnSpc>
              <a:spcBef>
                <a:spcPts val="0"/>
              </a:spcBef>
              <a:spcAft>
                <a:spcPts val="0"/>
              </a:spcAft>
              <a:buSzPts val="1440"/>
              <a:buChar char="●"/>
            </a:pPr>
            <a:r>
              <a:rPr lang="es-MX"/>
              <a:t>¿CUÁNTOS AÑOS TENÉS?</a:t>
            </a:r>
            <a:endParaRPr/>
          </a:p>
          <a:p>
            <a:pPr indent="-320040" lvl="0" marL="457200" rtl="0" algn="l">
              <a:lnSpc>
                <a:spcPct val="100000"/>
              </a:lnSpc>
              <a:spcBef>
                <a:spcPts val="0"/>
              </a:spcBef>
              <a:spcAft>
                <a:spcPts val="0"/>
              </a:spcAft>
              <a:buSzPts val="1440"/>
              <a:buChar char="●"/>
            </a:pPr>
            <a:r>
              <a:rPr lang="es-MX"/>
              <a:t>¿A QUÉ TE DEDICAS?</a:t>
            </a:r>
            <a:endParaRPr/>
          </a:p>
          <a:p>
            <a:pPr indent="-320040" lvl="0" marL="457200" rtl="0" algn="l">
              <a:lnSpc>
                <a:spcPct val="100000"/>
              </a:lnSpc>
              <a:spcBef>
                <a:spcPts val="0"/>
              </a:spcBef>
              <a:spcAft>
                <a:spcPts val="0"/>
              </a:spcAft>
              <a:buSzPts val="1440"/>
              <a:buChar char="●"/>
            </a:pPr>
            <a:r>
              <a:rPr lang="es-MX"/>
              <a:t>¿CUÁNTOS HIJOS TENÉS?</a:t>
            </a:r>
            <a:endParaRPr/>
          </a:p>
          <a:p>
            <a:pPr indent="-320040" lvl="0" marL="457200" rtl="0" algn="l">
              <a:lnSpc>
                <a:spcPct val="100000"/>
              </a:lnSpc>
              <a:spcBef>
                <a:spcPts val="0"/>
              </a:spcBef>
              <a:spcAft>
                <a:spcPts val="0"/>
              </a:spcAft>
              <a:buSzPts val="1440"/>
              <a:buChar char="●"/>
            </a:pPr>
            <a:r>
              <a:rPr lang="es-MX"/>
              <a:t>¿CÓMO TE AFECTÓ A NIVEL EMOCIONAL LA MATERNIDAD?</a:t>
            </a:r>
            <a:endParaRPr/>
          </a:p>
          <a:p>
            <a:pPr indent="-320040" lvl="0" marL="457200" rtl="0" algn="l">
              <a:lnSpc>
                <a:spcPct val="100000"/>
              </a:lnSpc>
              <a:spcBef>
                <a:spcPts val="0"/>
              </a:spcBef>
              <a:spcAft>
                <a:spcPts val="0"/>
              </a:spcAft>
              <a:buSzPts val="1440"/>
              <a:buChar char="●"/>
            </a:pPr>
            <a:r>
              <a:rPr lang="es-MX"/>
              <a:t>¿CÓMO TE AFECTÓ A NIVEL SOCIAL LA MATERNIDAD?</a:t>
            </a:r>
            <a:endParaRPr/>
          </a:p>
          <a:p>
            <a:pPr indent="-320040" lvl="0" marL="457200" rtl="0" algn="l">
              <a:lnSpc>
                <a:spcPct val="100000"/>
              </a:lnSpc>
              <a:spcBef>
                <a:spcPts val="0"/>
              </a:spcBef>
              <a:spcAft>
                <a:spcPts val="0"/>
              </a:spcAft>
              <a:buSzPts val="1440"/>
              <a:buChar char="●"/>
            </a:pPr>
            <a:r>
              <a:rPr lang="es-MX"/>
              <a:t>¿CREES QUE ES IMPORTANTE EL CONTACTO CON OTRAS MADRES?</a:t>
            </a:r>
            <a:endParaRPr/>
          </a:p>
          <a:p>
            <a:pPr indent="-320040" lvl="0" marL="457200" rtl="0" algn="l">
              <a:lnSpc>
                <a:spcPct val="100000"/>
              </a:lnSpc>
              <a:spcBef>
                <a:spcPts val="0"/>
              </a:spcBef>
              <a:spcAft>
                <a:spcPts val="0"/>
              </a:spcAft>
              <a:buSzPts val="1440"/>
              <a:buChar char="●"/>
            </a:pPr>
            <a:r>
              <a:rPr lang="es-MX"/>
              <a:t>¿USAS ALGUNA RED SOCIAL?  ¿CUÁL? ¿POR QUÉ?</a:t>
            </a:r>
            <a:endParaRPr/>
          </a:p>
          <a:p>
            <a:pPr indent="-320040" lvl="0" marL="457200" rtl="0" algn="l">
              <a:lnSpc>
                <a:spcPct val="100000"/>
              </a:lnSpc>
              <a:spcBef>
                <a:spcPts val="0"/>
              </a:spcBef>
              <a:spcAft>
                <a:spcPts val="0"/>
              </a:spcAft>
              <a:buSzPts val="1440"/>
              <a:buChar char="●"/>
            </a:pPr>
            <a:r>
              <a:rPr lang="es-MX"/>
              <a:t>¿QUÉ TE GUSTARÍA MEJORAR EN ESE TIPO DE APLICACIONES?</a:t>
            </a:r>
            <a:endParaRPr/>
          </a:p>
          <a:p>
            <a:pPr indent="0" lvl="0" marL="0" rtl="0" algn="l">
              <a:lnSpc>
                <a:spcPct val="100000"/>
              </a:lnSpc>
              <a:spcBef>
                <a:spcPts val="1000"/>
              </a:spcBef>
              <a:spcAft>
                <a:spcPts val="0"/>
              </a:spcAft>
              <a:buSzPts val="1440"/>
              <a:buNone/>
            </a:pPr>
            <a:r>
              <a:t/>
            </a:r>
            <a:endParaRPr/>
          </a:p>
          <a:p>
            <a:pPr indent="0" lvl="0" marL="0" rtl="0" algn="l">
              <a:lnSpc>
                <a:spcPct val="100000"/>
              </a:lnSpc>
              <a:spcBef>
                <a:spcPts val="1000"/>
              </a:spcBef>
              <a:spcAft>
                <a:spcPts val="0"/>
              </a:spcAft>
              <a:buSzPts val="1440"/>
              <a:buNone/>
            </a:pPr>
            <a:r>
              <a:t/>
            </a:r>
            <a:endParaRPr/>
          </a:p>
          <a:p>
            <a:pPr indent="0" lvl="0" marL="0" rtl="0" algn="l">
              <a:lnSpc>
                <a:spcPct val="100000"/>
              </a:lnSpc>
              <a:spcBef>
                <a:spcPts val="1000"/>
              </a:spcBef>
              <a:spcAft>
                <a:spcPts val="0"/>
              </a:spcAft>
              <a:buSzPts val="1440"/>
              <a:buNone/>
            </a:pPr>
            <a:r>
              <a:rPr lang="es-MX"/>
              <a:t>Link a las entrevistas </a:t>
            </a:r>
            <a:r>
              <a:rPr lang="es-MX" u="sng">
                <a:solidFill>
                  <a:schemeClr val="hlink"/>
                </a:solidFill>
                <a:hlinkClick r:id="rId3"/>
              </a:rPr>
              <a:t>https://docs.google.com/spreadsheets/d/1l06ddGAJwwIJpKi6uvmrA0Atdgjxoi6U/edit?usp=sharing&amp;ouid=109868399550126916518&amp;rtpof=true&amp;sd=true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262c2261a9_2_9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MX"/>
              <a:t>OBJETIVO</a:t>
            </a:r>
            <a:endParaRPr/>
          </a:p>
        </p:txBody>
      </p:sp>
      <p:sp>
        <p:nvSpPr>
          <p:cNvPr id="344" name="Google Shape;344;g1262c2261a9_2_93"/>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000"/>
              <a:buChar char="●"/>
            </a:pPr>
            <a:r>
              <a:rPr lang="es-MX"/>
              <a:t>CONSEGUIR GENTE CALIFICADA EN EL CUIDADO DE NIÑOS.</a:t>
            </a:r>
            <a:endParaRPr/>
          </a:p>
          <a:p>
            <a:pPr indent="-182880" lvl="0" marL="182880" rtl="0" algn="l">
              <a:lnSpc>
                <a:spcPct val="90000"/>
              </a:lnSpc>
              <a:spcBef>
                <a:spcPts val="1200"/>
              </a:spcBef>
              <a:spcAft>
                <a:spcPts val="0"/>
              </a:spcAft>
              <a:buSzPts val="2000"/>
              <a:buChar char="●"/>
            </a:pPr>
            <a:r>
              <a:rPr lang="es-MX"/>
              <a:t>AYUDA ANTE ALGUNA EVENTUALIDAD SIN TENER QUE DEPENDER DE UNA SOLA PERSONA.</a:t>
            </a:r>
            <a:endParaRPr/>
          </a:p>
          <a:p>
            <a:pPr indent="-182880" lvl="0" marL="182880" rtl="0" algn="l">
              <a:lnSpc>
                <a:spcPct val="90000"/>
              </a:lnSpc>
              <a:spcBef>
                <a:spcPts val="1200"/>
              </a:spcBef>
              <a:spcAft>
                <a:spcPts val="0"/>
              </a:spcAft>
              <a:buSzPts val="2000"/>
              <a:buChar char="●"/>
            </a:pPr>
            <a:r>
              <a:rPr lang="es-MX"/>
              <a:t>TRANQUILIDAD ANTE LA PERSONA CONTRATADA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12545548809_2_10"/>
          <p:cNvSpPr txBox="1"/>
          <p:nvPr>
            <p:ph type="title"/>
          </p:nvPr>
        </p:nvSpPr>
        <p:spPr>
          <a:xfrm>
            <a:off x="836050" y="973675"/>
            <a:ext cx="109533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s-MX" sz="9600"/>
              <a:t>CONCLUSIONES</a:t>
            </a:r>
            <a:endParaRPr sz="9600"/>
          </a:p>
        </p:txBody>
      </p:sp>
      <p:sp>
        <p:nvSpPr>
          <p:cNvPr id="583" name="Google Shape;583;g12545548809_2_10"/>
          <p:cNvSpPr txBox="1"/>
          <p:nvPr>
            <p:ph idx="1" type="body"/>
          </p:nvPr>
        </p:nvSpPr>
        <p:spPr>
          <a:xfrm>
            <a:off x="1154950" y="2603500"/>
            <a:ext cx="9928500" cy="3416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s-MX" sz="2000">
                <a:solidFill>
                  <a:schemeClr val="dk1"/>
                </a:solidFill>
              </a:rPr>
              <a:t>Podemos decir sin lugar a dudas que hemos validado nuestra proto persona. Hemos corroborado cuan importante son los lazos entre mujeres al momento de enfrentarse a la maternidad. </a:t>
            </a:r>
            <a:endParaRPr sz="2000">
              <a:solidFill>
                <a:schemeClr val="dk1"/>
              </a:solidFill>
            </a:endParaRPr>
          </a:p>
          <a:p>
            <a:pPr indent="0" lvl="0" marL="0" rtl="0" algn="l">
              <a:lnSpc>
                <a:spcPct val="100000"/>
              </a:lnSpc>
              <a:spcBef>
                <a:spcPts val="1000"/>
              </a:spcBef>
              <a:spcAft>
                <a:spcPts val="0"/>
              </a:spcAft>
              <a:buSzPts val="1440"/>
              <a:buNone/>
            </a:pPr>
            <a:r>
              <a:rPr lang="es-MX" sz="2000">
                <a:solidFill>
                  <a:schemeClr val="dk1"/>
                </a:solidFill>
              </a:rPr>
              <a:t>Si bien, no todas las entrevistadas han pasado por el embarazo o el puerperio de la misma manera coinciden completamente en que el apoyo es sumamente importante y que es complicado conectar con otra madre.De echo han llegado a solicitar una app como la nuestra, ya que les ahorraría tiempo. les sería más fácil y de suma utilidad.</a:t>
            </a:r>
            <a:endParaRPr sz="20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11b48b83892_0_24"/>
          <p:cNvSpPr txBox="1"/>
          <p:nvPr>
            <p:ph type="title"/>
          </p:nvPr>
        </p:nvSpPr>
        <p:spPr>
          <a:xfrm>
            <a:off x="1154954" y="2677645"/>
            <a:ext cx="4350900" cy="228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00"/>
              <a:buNone/>
            </a:pPr>
            <a:r>
              <a:rPr lang="es-MX" sz="6000"/>
              <a:t>USER PERSONA</a:t>
            </a:r>
            <a:endParaRPr sz="6000"/>
          </a:p>
        </p:txBody>
      </p:sp>
      <p:sp>
        <p:nvSpPr>
          <p:cNvPr id="589" name="Google Shape;589;g11b48b83892_0_24"/>
          <p:cNvSpPr txBox="1"/>
          <p:nvPr>
            <p:ph idx="1" type="body"/>
          </p:nvPr>
        </p:nvSpPr>
        <p:spPr>
          <a:xfrm>
            <a:off x="6895559" y="2677644"/>
            <a:ext cx="3757500" cy="2283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1000"/>
              </a:spcBef>
              <a:spcAft>
                <a:spcPts val="0"/>
              </a:spcAft>
              <a:buSzPts val="1600"/>
              <a:buNone/>
            </a:pPr>
            <a:r>
              <a:rPr lang="es-MX">
                <a:solidFill>
                  <a:schemeClr val="dk1"/>
                </a:solidFill>
              </a:rPr>
              <a:t>Una vez validada nuestra proto persona mediante las entrevistas continuamos en la investigación de la user persona.</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f3e053216c_1_0"/>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s-MX" sz="8700"/>
              <a:t>POV</a:t>
            </a:r>
            <a:endParaRPr sz="8700"/>
          </a:p>
        </p:txBody>
      </p:sp>
      <p:sp>
        <p:nvSpPr>
          <p:cNvPr id="595" name="Google Shape;595;gf3e053216c_1_0"/>
          <p:cNvSpPr txBox="1"/>
          <p:nvPr>
            <p:ph idx="1" type="body"/>
          </p:nvPr>
        </p:nvSpPr>
        <p:spPr>
          <a:xfrm>
            <a:off x="601450" y="2522500"/>
            <a:ext cx="11224500" cy="3416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s-MX"/>
              <a:t> </a:t>
            </a:r>
            <a:r>
              <a:rPr lang="es-MX" sz="2000">
                <a:solidFill>
                  <a:schemeClr val="dk1"/>
                </a:solidFill>
              </a:rPr>
              <a:t> CAROLINA ES UNA MUJER MUY POSITIVA, ESTUDIA ENFERMERÍA Y RECIENTEMENTE HA TENIDO SU PRIMER BEBÉ. ESTÁ VIVIENDO UNA EXPERIENCIA NUEVA Y AUNQUE TENGA TODO EL APOYO DE SU MARIDO, CARO ESTÁ COMENZANDO A SENTIRSE UN POCO INSEGURA.</a:t>
            </a:r>
            <a:endParaRPr sz="2000">
              <a:solidFill>
                <a:schemeClr val="dk1"/>
              </a:solidFill>
            </a:endParaRPr>
          </a:p>
          <a:p>
            <a:pPr indent="0" lvl="0" marL="0" rtl="0" algn="l">
              <a:lnSpc>
                <a:spcPct val="100000"/>
              </a:lnSpc>
              <a:spcBef>
                <a:spcPts val="1000"/>
              </a:spcBef>
              <a:spcAft>
                <a:spcPts val="0"/>
              </a:spcAft>
              <a:buSzPts val="1440"/>
              <a:buNone/>
            </a:pPr>
            <a:r>
              <a:rPr lang="es-MX" sz="2000">
                <a:solidFill>
                  <a:schemeClr val="dk1"/>
                </a:solidFill>
              </a:rPr>
              <a:t>  ELLA NECESITA CONECTARSE CON OTRAS MUJERES QUE LE CUENTEN LA REALIDAD DE SER MADRE, QUE LA ACONSEJEN Y LA CONTENGAN, SABER QUE LA MATERNIDAD ES DÍFICIL PARA TODAS, QUE HAY MOMENTOS DE INMENSA SOLEDAD, CANSANCIO, Y QUE LLORAR EN LA DUCHA ES MÁS COMÚN DE LO QUE CREE PORQUE  NECESITA VOLVER A SENTIRSE ELLA MISMA, RECUPERAR SU FUERZA, SENTIRSE ACOMPAÑADA Y PIENSA QUE SOLA NO PUEDE. </a:t>
            </a:r>
            <a:endParaRPr sz="20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1245de0ca54_0_32"/>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s-MX" sz="9600"/>
              <a:t>STORYTELLING</a:t>
            </a:r>
            <a:endParaRPr sz="9600"/>
          </a:p>
        </p:txBody>
      </p:sp>
      <p:sp>
        <p:nvSpPr>
          <p:cNvPr id="601" name="Google Shape;601;g1245de0ca54_0_32"/>
          <p:cNvSpPr txBox="1"/>
          <p:nvPr>
            <p:ph idx="1" type="body"/>
          </p:nvPr>
        </p:nvSpPr>
        <p:spPr>
          <a:xfrm>
            <a:off x="308450" y="2359975"/>
            <a:ext cx="11729100" cy="4301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s-MX">
                <a:solidFill>
                  <a:schemeClr val="dk1"/>
                </a:solidFill>
              </a:rPr>
              <a:t>SON LAS 3 DE LA MAÑANA Y CARO DESVELADA SE LEVANTA DE SU CAMA, SIN HACER RUIDO PARA NO DESPERTAR A SU BEBÉ. ELLA ANSIABA FORMAR UNA FAMILIA, PERO NO SE IMAGINABA QUE IBA A SER TAN DURO. ES UNA DE LAS TANTAS NOCHES QUE LLORA EN LA DUCHA, COME LA COMIDA FRÍA, TIENE LA ROPA CON OLOR A VÓMITO, SE MIRA AL ESPEJO Y NO SE RECONOCE. PIENSA QUE ES UN FRACASO COMO MADRE, NO PUEDE CALMAR A LA BEBÉ, NO SABE QUÉ ES LO QUE LE SUCEDE A SU HIJA.</a:t>
            </a:r>
            <a:endParaRPr>
              <a:solidFill>
                <a:schemeClr val="dk1"/>
              </a:solidFill>
            </a:endParaRPr>
          </a:p>
          <a:p>
            <a:pPr indent="0" lvl="0" marL="0" rtl="0" algn="l">
              <a:lnSpc>
                <a:spcPct val="100000"/>
              </a:lnSpc>
              <a:spcBef>
                <a:spcPts val="1000"/>
              </a:spcBef>
              <a:spcAft>
                <a:spcPts val="0"/>
              </a:spcAft>
              <a:buSzPts val="1440"/>
              <a:buNone/>
            </a:pPr>
            <a:r>
              <a:rPr lang="es-MX">
                <a:solidFill>
                  <a:schemeClr val="dk1"/>
                </a:solidFill>
              </a:rPr>
              <a:t>A LA TARDE SIGUIENTE DECIDE IRSE AL PARQUE PORQUE NECESITA DESESPERADAMENTE SALIR DE CASA, VE UNA MADRE FELIZ CON UN RECIÉN NACIDO Y OTRA NIÑA MAYOR, SE PREGUNTA, QUE ES LO QUE HAGO MAL? Y LE ENCANTARÍA PODER HABLARLE, PERO ES MUY VERGONZOSA.</a:t>
            </a:r>
            <a:endParaRPr>
              <a:solidFill>
                <a:schemeClr val="dk1"/>
              </a:solidFill>
            </a:endParaRPr>
          </a:p>
          <a:p>
            <a:pPr indent="0" lvl="0" marL="0" rtl="0" algn="l">
              <a:lnSpc>
                <a:spcPct val="100000"/>
              </a:lnSpc>
              <a:spcBef>
                <a:spcPts val="1000"/>
              </a:spcBef>
              <a:spcAft>
                <a:spcPts val="0"/>
              </a:spcAft>
              <a:buSzPts val="1440"/>
              <a:buNone/>
            </a:pPr>
            <a:r>
              <a:rPr lang="es-MX">
                <a:solidFill>
                  <a:schemeClr val="dk1"/>
                </a:solidFill>
              </a:rPr>
              <a:t>OTRA NOCHE DESVELADA, DECIDE BUSCAR AYUDA PORQUE NO AGUANTA MÁS LA SITUACIÓN Y CONOCE </a:t>
            </a:r>
            <a:r>
              <a:rPr b="1" lang="es-MX" sz="2000">
                <a:solidFill>
                  <a:srgbClr val="9900FF"/>
                </a:solidFill>
              </a:rPr>
              <a:t>TRIBU</a:t>
            </a:r>
            <a:r>
              <a:rPr lang="es-MX">
                <a:solidFill>
                  <a:schemeClr val="dk1"/>
                </a:solidFill>
              </a:rPr>
              <a:t>, UNA APP PARA CONOCER MADRES EN SU MISMA SITUACIÓN Y CERCA DE SU CASA!!!! </a:t>
            </a:r>
            <a:endParaRPr>
              <a:solidFill>
                <a:schemeClr val="dk1"/>
              </a:solidFill>
            </a:endParaRPr>
          </a:p>
          <a:p>
            <a:pPr indent="0" lvl="0" marL="0" rtl="0" algn="l">
              <a:lnSpc>
                <a:spcPct val="100000"/>
              </a:lnSpc>
              <a:spcBef>
                <a:spcPts val="1000"/>
              </a:spcBef>
              <a:spcAft>
                <a:spcPts val="0"/>
              </a:spcAft>
              <a:buSzPts val="1440"/>
              <a:buNone/>
            </a:pPr>
            <a:r>
              <a:rPr lang="es-MX">
                <a:solidFill>
                  <a:schemeClr val="dk1"/>
                </a:solidFill>
              </a:rPr>
              <a:t>ALLÍ ENCUENTRA A LA MUJER DEL PARQUE, CHATEAN Y DECIDEN ENCONTRARSE. </a:t>
            </a:r>
            <a:endParaRPr>
              <a:solidFill>
                <a:schemeClr val="dk1"/>
              </a:solidFill>
            </a:endParaRPr>
          </a:p>
          <a:p>
            <a:pPr indent="0" lvl="0" marL="0" rtl="0" algn="l">
              <a:lnSpc>
                <a:spcPct val="100000"/>
              </a:lnSpc>
              <a:spcBef>
                <a:spcPts val="1000"/>
              </a:spcBef>
              <a:spcAft>
                <a:spcPts val="0"/>
              </a:spcAft>
              <a:buSzPts val="1440"/>
              <a:buNone/>
            </a:pPr>
            <a:r>
              <a:rPr lang="es-MX">
                <a:solidFill>
                  <a:schemeClr val="dk1"/>
                </a:solidFill>
              </a:rPr>
              <a:t>CARO AHORA ESTÁ FELIZ, AL FIN TIENE UNA AMIGA QUE ENTIENDE A LA PERFECCIÓN LO QUE A ELLA LE SUCEDE. SONRÍE PORQUE AHORA SABE QUE LO QUE A ELLA LE SUCEDE ,LE SUCEDE A MUCHAS.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f3e053216c_1_15"/>
          <p:cNvSpPr txBox="1"/>
          <p:nvPr>
            <p:ph type="title"/>
          </p:nvPr>
        </p:nvSpPr>
        <p:spPr>
          <a:xfrm>
            <a:off x="1154954" y="2370667"/>
            <a:ext cx="8825700" cy="1822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4000"/>
              <a:buNone/>
            </a:pPr>
            <a:r>
              <a:rPr lang="es-MX" sz="9700"/>
              <a:t>STORYBOARD</a:t>
            </a:r>
            <a:endParaRPr sz="9700"/>
          </a:p>
        </p:txBody>
      </p:sp>
      <p:sp>
        <p:nvSpPr>
          <p:cNvPr id="607" name="Google Shape;607;gf3e053216c_1_15"/>
          <p:cNvSpPr txBox="1"/>
          <p:nvPr>
            <p:ph idx="1" type="body"/>
          </p:nvPr>
        </p:nvSpPr>
        <p:spPr>
          <a:xfrm>
            <a:off x="1154954" y="5024967"/>
            <a:ext cx="8825700" cy="86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600"/>
              <a:buNone/>
            </a:pPr>
            <a:r>
              <a:rPr lang="es-MX">
                <a:solidFill>
                  <a:schemeClr val="dk1"/>
                </a:solidFill>
              </a:rPr>
              <a:t>Realizaremos un guión gráfico que nos ayudará de manera visual a interpretar la historia.</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gf3e053216c_1_20"/>
          <p:cNvPicPr preferRelativeResize="0"/>
          <p:nvPr/>
        </p:nvPicPr>
        <p:blipFill rotWithShape="1">
          <a:blip r:embed="rId3">
            <a:alphaModFix/>
          </a:blip>
          <a:srcRect b="0" l="0" r="0" t="0"/>
          <a:stretch/>
        </p:blipFill>
        <p:spPr>
          <a:xfrm>
            <a:off x="91825" y="200025"/>
            <a:ext cx="5384874" cy="6573151"/>
          </a:xfrm>
          <a:prstGeom prst="rect">
            <a:avLst/>
          </a:prstGeom>
          <a:noFill/>
          <a:ln>
            <a:noFill/>
          </a:ln>
        </p:spPr>
      </p:pic>
      <p:pic>
        <p:nvPicPr>
          <p:cNvPr id="613" name="Google Shape;613;gf3e053216c_1_20"/>
          <p:cNvPicPr preferRelativeResize="0"/>
          <p:nvPr/>
        </p:nvPicPr>
        <p:blipFill rotWithShape="1">
          <a:blip r:embed="rId4">
            <a:alphaModFix/>
          </a:blip>
          <a:srcRect b="0" l="0" r="0" t="0"/>
          <a:stretch/>
        </p:blipFill>
        <p:spPr>
          <a:xfrm>
            <a:off x="5682700" y="152400"/>
            <a:ext cx="6356901" cy="6620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gf3e053216c_1_27"/>
          <p:cNvPicPr preferRelativeResize="0"/>
          <p:nvPr/>
        </p:nvPicPr>
        <p:blipFill rotWithShape="1">
          <a:blip r:embed="rId3">
            <a:alphaModFix/>
          </a:blip>
          <a:srcRect b="0" l="0" r="0" t="0"/>
          <a:stretch/>
        </p:blipFill>
        <p:spPr>
          <a:xfrm>
            <a:off x="152400" y="152400"/>
            <a:ext cx="5481825" cy="6523850"/>
          </a:xfrm>
          <a:prstGeom prst="rect">
            <a:avLst/>
          </a:prstGeom>
          <a:noFill/>
          <a:ln>
            <a:noFill/>
          </a:ln>
        </p:spPr>
      </p:pic>
      <p:pic>
        <p:nvPicPr>
          <p:cNvPr id="619" name="Google Shape;619;gf3e053216c_1_27"/>
          <p:cNvPicPr preferRelativeResize="0"/>
          <p:nvPr/>
        </p:nvPicPr>
        <p:blipFill rotWithShape="1">
          <a:blip r:embed="rId4">
            <a:alphaModFix/>
          </a:blip>
          <a:srcRect b="0" l="0" r="0" t="0"/>
          <a:stretch/>
        </p:blipFill>
        <p:spPr>
          <a:xfrm>
            <a:off x="5755400" y="167075"/>
            <a:ext cx="6356901" cy="652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f3e053216c_1_32"/>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lang="es-MX" sz="9400"/>
              <a:t>MVP</a:t>
            </a:r>
            <a:endParaRPr sz="9400"/>
          </a:p>
        </p:txBody>
      </p:sp>
      <p:sp>
        <p:nvSpPr>
          <p:cNvPr id="625" name="Google Shape;625;gf3e053216c_1_32"/>
          <p:cNvSpPr txBox="1"/>
          <p:nvPr>
            <p:ph idx="1" type="body"/>
          </p:nvPr>
        </p:nvSpPr>
        <p:spPr>
          <a:xfrm>
            <a:off x="1154954" y="2603500"/>
            <a:ext cx="4825200" cy="576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1000"/>
              </a:spcBef>
              <a:spcAft>
                <a:spcPts val="0"/>
              </a:spcAft>
              <a:buSzPts val="1920"/>
              <a:buNone/>
            </a:pPr>
            <a:r>
              <a:rPr lang="es-MX"/>
              <a:t>IMPRESCINDIBLES</a:t>
            </a:r>
            <a:endParaRPr/>
          </a:p>
        </p:txBody>
      </p:sp>
      <p:sp>
        <p:nvSpPr>
          <p:cNvPr id="626" name="Google Shape;626;gf3e053216c_1_32"/>
          <p:cNvSpPr txBox="1"/>
          <p:nvPr>
            <p:ph idx="2" type="body"/>
          </p:nvPr>
        </p:nvSpPr>
        <p:spPr>
          <a:xfrm>
            <a:off x="1154954" y="3179762"/>
            <a:ext cx="4825200" cy="2840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t/>
            </a:r>
            <a:endParaRPr/>
          </a:p>
          <a:p>
            <a:pPr indent="-320040" lvl="0" marL="457200" rtl="0" algn="l">
              <a:lnSpc>
                <a:spcPct val="100000"/>
              </a:lnSpc>
              <a:spcBef>
                <a:spcPts val="1000"/>
              </a:spcBef>
              <a:spcAft>
                <a:spcPts val="0"/>
              </a:spcAft>
              <a:buSzPts val="1440"/>
              <a:buChar char="●"/>
            </a:pPr>
            <a:r>
              <a:rPr lang="es-MX"/>
              <a:t>CREAR PERFIL</a:t>
            </a:r>
            <a:endParaRPr/>
          </a:p>
          <a:p>
            <a:pPr indent="-320040" lvl="0" marL="457200" rtl="0" algn="l">
              <a:lnSpc>
                <a:spcPct val="100000"/>
              </a:lnSpc>
              <a:spcBef>
                <a:spcPts val="0"/>
              </a:spcBef>
              <a:spcAft>
                <a:spcPts val="0"/>
              </a:spcAft>
              <a:buSzPts val="1440"/>
              <a:buChar char="●"/>
            </a:pPr>
            <a:r>
              <a:rPr lang="es-MX"/>
              <a:t>VER PERFILES</a:t>
            </a:r>
            <a:endParaRPr/>
          </a:p>
          <a:p>
            <a:pPr indent="-320040" lvl="0" marL="457200" rtl="0" algn="l">
              <a:lnSpc>
                <a:spcPct val="100000"/>
              </a:lnSpc>
              <a:spcBef>
                <a:spcPts val="0"/>
              </a:spcBef>
              <a:spcAft>
                <a:spcPts val="0"/>
              </a:spcAft>
              <a:buSzPts val="1440"/>
              <a:buChar char="●"/>
            </a:pPr>
            <a:r>
              <a:rPr lang="es-MX"/>
              <a:t>FILTRAR POR ZONA</a:t>
            </a:r>
            <a:endParaRPr/>
          </a:p>
          <a:p>
            <a:pPr indent="-320040" lvl="0" marL="457200" rtl="0" algn="l">
              <a:lnSpc>
                <a:spcPct val="100000"/>
              </a:lnSpc>
              <a:spcBef>
                <a:spcPts val="0"/>
              </a:spcBef>
              <a:spcAft>
                <a:spcPts val="0"/>
              </a:spcAft>
              <a:buSzPts val="1440"/>
              <a:buChar char="●"/>
            </a:pPr>
            <a:r>
              <a:rPr lang="es-MX"/>
              <a:t>NOTIFICAR A LA OTRA PERSONA SOBRE EL INTERÉS EN CONECTARSE</a:t>
            </a:r>
            <a:endParaRPr/>
          </a:p>
          <a:p>
            <a:pPr indent="-320040" lvl="0" marL="457200" rtl="0" algn="l">
              <a:lnSpc>
                <a:spcPct val="100000"/>
              </a:lnSpc>
              <a:spcBef>
                <a:spcPts val="0"/>
              </a:spcBef>
              <a:spcAft>
                <a:spcPts val="0"/>
              </a:spcAft>
              <a:buSzPts val="1440"/>
              <a:buChar char="●"/>
            </a:pPr>
            <a:r>
              <a:rPr lang="es-MX"/>
              <a:t>CHAT</a:t>
            </a:r>
            <a:endParaRPr/>
          </a:p>
        </p:txBody>
      </p:sp>
      <p:sp>
        <p:nvSpPr>
          <p:cNvPr id="627" name="Google Shape;627;gf3e053216c_1_32"/>
          <p:cNvSpPr txBox="1"/>
          <p:nvPr>
            <p:ph idx="3" type="body"/>
          </p:nvPr>
        </p:nvSpPr>
        <p:spPr>
          <a:xfrm>
            <a:off x="6208712" y="2603500"/>
            <a:ext cx="4825200" cy="576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1000"/>
              </a:spcBef>
              <a:spcAft>
                <a:spcPts val="0"/>
              </a:spcAft>
              <a:buSzPts val="1920"/>
              <a:buNone/>
            </a:pPr>
            <a:r>
              <a:rPr lang="es-MX"/>
              <a:t>DESEABLES</a:t>
            </a:r>
            <a:endParaRPr/>
          </a:p>
        </p:txBody>
      </p:sp>
      <p:sp>
        <p:nvSpPr>
          <p:cNvPr id="628" name="Google Shape;628;gf3e053216c_1_32"/>
          <p:cNvSpPr txBox="1"/>
          <p:nvPr>
            <p:ph idx="4" type="body"/>
          </p:nvPr>
        </p:nvSpPr>
        <p:spPr>
          <a:xfrm>
            <a:off x="6208712" y="3179762"/>
            <a:ext cx="4825200" cy="284010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s-MX"/>
              <a:t>BUSCADOR DE NIÑERAS</a:t>
            </a:r>
            <a:endParaRPr/>
          </a:p>
          <a:p>
            <a:pPr indent="-320040" lvl="0" marL="457200" rtl="0" algn="l">
              <a:lnSpc>
                <a:spcPct val="100000"/>
              </a:lnSpc>
              <a:spcBef>
                <a:spcPts val="0"/>
              </a:spcBef>
              <a:spcAft>
                <a:spcPts val="0"/>
              </a:spcAft>
              <a:buSzPts val="1440"/>
              <a:buChar char="●"/>
            </a:pPr>
            <a:r>
              <a:rPr lang="es-MX"/>
              <a:t>BUSCADOR DE PEDIATRAS</a:t>
            </a:r>
            <a:endParaRPr/>
          </a:p>
          <a:p>
            <a:pPr indent="-320040" lvl="0" marL="457200" rtl="0" algn="l">
              <a:lnSpc>
                <a:spcPct val="100000"/>
              </a:lnSpc>
              <a:spcBef>
                <a:spcPts val="0"/>
              </a:spcBef>
              <a:spcAft>
                <a:spcPts val="0"/>
              </a:spcAft>
              <a:buSzPts val="1440"/>
              <a:buChar char="●"/>
            </a:pPr>
            <a:r>
              <a:rPr lang="es-MX"/>
              <a:t>BUSCADOR DE ESCUELAS</a:t>
            </a:r>
            <a:endParaRPr/>
          </a:p>
          <a:p>
            <a:pPr indent="-320040" lvl="0" marL="457200" rtl="0" algn="l">
              <a:lnSpc>
                <a:spcPct val="100000"/>
              </a:lnSpc>
              <a:spcBef>
                <a:spcPts val="0"/>
              </a:spcBef>
              <a:spcAft>
                <a:spcPts val="0"/>
              </a:spcAft>
              <a:buSzPts val="1440"/>
              <a:buChar char="●"/>
            </a:pPr>
            <a:r>
              <a:rPr lang="es-MX"/>
              <a:t>FOROS DE DISCUSIÓN SOBRE MATERNIDAD</a:t>
            </a:r>
            <a:endParaRPr/>
          </a:p>
          <a:p>
            <a:pPr indent="0" lvl="0" marL="0" rtl="0" algn="l">
              <a:lnSpc>
                <a:spcPct val="100000"/>
              </a:lnSpc>
              <a:spcBef>
                <a:spcPts val="1000"/>
              </a:spcBef>
              <a:spcAft>
                <a:spcPts val="0"/>
              </a:spcAft>
              <a:buSzPts val="144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11b1ddc051a_0_15"/>
          <p:cNvSpPr txBox="1"/>
          <p:nvPr>
            <p:ph type="title"/>
          </p:nvPr>
        </p:nvSpPr>
        <p:spPr>
          <a:xfrm>
            <a:off x="630075" y="872400"/>
            <a:ext cx="10905000" cy="3320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4000"/>
              <a:buNone/>
            </a:pPr>
            <a:r>
              <a:rPr lang="es-MX" sz="7200"/>
              <a:t>ARQUITECTURA DE LA INFORMACIÓN</a:t>
            </a:r>
            <a:endParaRPr sz="7200"/>
          </a:p>
        </p:txBody>
      </p:sp>
      <p:sp>
        <p:nvSpPr>
          <p:cNvPr id="634" name="Google Shape;634;g11b1ddc051a_0_15"/>
          <p:cNvSpPr txBox="1"/>
          <p:nvPr>
            <p:ph idx="1" type="body"/>
          </p:nvPr>
        </p:nvSpPr>
        <p:spPr>
          <a:xfrm>
            <a:off x="545250" y="5024975"/>
            <a:ext cx="11171400" cy="8604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1000"/>
              </a:spcBef>
              <a:spcAft>
                <a:spcPts val="0"/>
              </a:spcAft>
              <a:buSzPct val="86486"/>
              <a:buNone/>
            </a:pPr>
            <a:r>
              <a:rPr lang="es-MX">
                <a:solidFill>
                  <a:schemeClr val="dk1"/>
                </a:solidFill>
              </a:rPr>
              <a:t>Realizaremos un card sorting para observar cómo los usuarios agrupan la información de la app, con esto analizaremos los datos, mediante la matriz de similitud y un dendograma para poder llegar al mapa de sitio y que nuestra app tenga una buena usabilidad.</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f3e8839172_1_3"/>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lang="es-MX"/>
              <a:t>CARD SORTING</a:t>
            </a:r>
            <a:endParaRPr/>
          </a:p>
        </p:txBody>
      </p:sp>
      <p:sp>
        <p:nvSpPr>
          <p:cNvPr id="640" name="Google Shape;640;gf3e8839172_1_3"/>
          <p:cNvSpPr txBox="1"/>
          <p:nvPr>
            <p:ph idx="1" type="body"/>
          </p:nvPr>
        </p:nvSpPr>
        <p:spPr>
          <a:xfrm>
            <a:off x="1154954" y="2603500"/>
            <a:ext cx="4825200" cy="576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1000"/>
              </a:spcBef>
              <a:spcAft>
                <a:spcPts val="0"/>
              </a:spcAft>
              <a:buSzPts val="1920"/>
              <a:buNone/>
            </a:pPr>
            <a:r>
              <a:rPr lang="es-MX"/>
              <a:t>CATEGORÍAS</a:t>
            </a:r>
            <a:endParaRPr/>
          </a:p>
        </p:txBody>
      </p:sp>
      <p:sp>
        <p:nvSpPr>
          <p:cNvPr id="641" name="Google Shape;641;gf3e8839172_1_3"/>
          <p:cNvSpPr txBox="1"/>
          <p:nvPr>
            <p:ph idx="2" type="body"/>
          </p:nvPr>
        </p:nvSpPr>
        <p:spPr>
          <a:xfrm>
            <a:off x="1154954" y="3179762"/>
            <a:ext cx="4825200" cy="284010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s-MX"/>
              <a:t>HOME</a:t>
            </a:r>
            <a:endParaRPr/>
          </a:p>
          <a:p>
            <a:pPr indent="-320040" lvl="0" marL="457200" rtl="0" algn="l">
              <a:lnSpc>
                <a:spcPct val="100000"/>
              </a:lnSpc>
              <a:spcBef>
                <a:spcPts val="0"/>
              </a:spcBef>
              <a:spcAft>
                <a:spcPts val="0"/>
              </a:spcAft>
              <a:buSzPts val="1440"/>
              <a:buChar char="►"/>
            </a:pPr>
            <a:r>
              <a:rPr lang="es-MX"/>
              <a:t>PERFILES</a:t>
            </a:r>
            <a:endParaRPr/>
          </a:p>
          <a:p>
            <a:pPr indent="-320040" lvl="0" marL="457200" rtl="0" algn="l">
              <a:lnSpc>
                <a:spcPct val="100000"/>
              </a:lnSpc>
              <a:spcBef>
                <a:spcPts val="0"/>
              </a:spcBef>
              <a:spcAft>
                <a:spcPts val="0"/>
              </a:spcAft>
              <a:buSzPts val="1440"/>
              <a:buChar char="►"/>
            </a:pPr>
            <a:r>
              <a:rPr lang="es-MX"/>
              <a:t>MI PERFIL</a:t>
            </a:r>
            <a:endParaRPr/>
          </a:p>
          <a:p>
            <a:pPr indent="-320040" lvl="0" marL="457200" rtl="0" algn="l">
              <a:lnSpc>
                <a:spcPct val="100000"/>
              </a:lnSpc>
              <a:spcBef>
                <a:spcPts val="0"/>
              </a:spcBef>
              <a:spcAft>
                <a:spcPts val="0"/>
              </a:spcAft>
              <a:buSzPts val="1440"/>
              <a:buChar char="►"/>
            </a:pPr>
            <a:r>
              <a:rPr lang="es-MX"/>
              <a:t>NOTIFICACIONES</a:t>
            </a:r>
            <a:endParaRPr/>
          </a:p>
          <a:p>
            <a:pPr indent="-320040" lvl="0" marL="457200" rtl="0" algn="l">
              <a:lnSpc>
                <a:spcPct val="100000"/>
              </a:lnSpc>
              <a:spcBef>
                <a:spcPts val="0"/>
              </a:spcBef>
              <a:spcAft>
                <a:spcPts val="0"/>
              </a:spcAft>
              <a:buSzPts val="1440"/>
              <a:buChar char="►"/>
            </a:pPr>
            <a:r>
              <a:rPr lang="es-MX"/>
              <a:t>CHAT</a:t>
            </a:r>
            <a:endParaRPr/>
          </a:p>
          <a:p>
            <a:pPr indent="-320040" lvl="0" marL="457200" rtl="0" algn="l">
              <a:lnSpc>
                <a:spcPct val="100000"/>
              </a:lnSpc>
              <a:spcBef>
                <a:spcPts val="0"/>
              </a:spcBef>
              <a:spcAft>
                <a:spcPts val="0"/>
              </a:spcAft>
              <a:buSzPts val="1440"/>
              <a:buChar char="►"/>
            </a:pPr>
            <a:r>
              <a:rPr lang="es-MX"/>
              <a:t>MAPA</a:t>
            </a:r>
            <a:endParaRPr/>
          </a:p>
          <a:p>
            <a:pPr indent="-320040" lvl="0" marL="457200" rtl="0" algn="l">
              <a:lnSpc>
                <a:spcPct val="100000"/>
              </a:lnSpc>
              <a:spcBef>
                <a:spcPts val="0"/>
              </a:spcBef>
              <a:spcAft>
                <a:spcPts val="0"/>
              </a:spcAft>
              <a:buSzPts val="1440"/>
              <a:buChar char="►"/>
            </a:pPr>
            <a:r>
              <a:rPr lang="es-MX"/>
              <a:t>BUSCADOR</a:t>
            </a:r>
            <a:endParaRPr/>
          </a:p>
        </p:txBody>
      </p:sp>
      <p:sp>
        <p:nvSpPr>
          <p:cNvPr id="642" name="Google Shape;642;gf3e8839172_1_3"/>
          <p:cNvSpPr txBox="1"/>
          <p:nvPr>
            <p:ph idx="3" type="body"/>
          </p:nvPr>
        </p:nvSpPr>
        <p:spPr>
          <a:xfrm>
            <a:off x="6208712" y="2603500"/>
            <a:ext cx="4825200" cy="576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1000"/>
              </a:spcBef>
              <a:spcAft>
                <a:spcPts val="0"/>
              </a:spcAft>
              <a:buSzPts val="1920"/>
              <a:buNone/>
            </a:pPr>
            <a:r>
              <a:rPr lang="es-MX"/>
              <a:t>ITEMS</a:t>
            </a:r>
            <a:endParaRPr/>
          </a:p>
        </p:txBody>
      </p:sp>
      <p:sp>
        <p:nvSpPr>
          <p:cNvPr id="643" name="Google Shape;643;gf3e8839172_1_3"/>
          <p:cNvSpPr txBox="1"/>
          <p:nvPr>
            <p:ph idx="4" type="body"/>
          </p:nvPr>
        </p:nvSpPr>
        <p:spPr>
          <a:xfrm>
            <a:off x="6208700" y="3179747"/>
            <a:ext cx="4825200" cy="3629700"/>
          </a:xfrm>
          <a:prstGeom prst="rect">
            <a:avLst/>
          </a:prstGeom>
          <a:noFill/>
          <a:ln>
            <a:noFill/>
          </a:ln>
        </p:spPr>
        <p:txBody>
          <a:bodyPr anchorCtr="0" anchor="t" bIns="45700" lIns="91425" spcFirstLastPara="1" rIns="91425" wrap="square" tIns="45700">
            <a:normAutofit lnSpcReduction="10000"/>
          </a:bodyPr>
          <a:lstStyle/>
          <a:p>
            <a:pPr indent="-320040" lvl="0" marL="457200" rtl="0" algn="l">
              <a:lnSpc>
                <a:spcPct val="100000"/>
              </a:lnSpc>
              <a:spcBef>
                <a:spcPts val="1000"/>
              </a:spcBef>
              <a:spcAft>
                <a:spcPts val="0"/>
              </a:spcAft>
              <a:buSzPts val="1440"/>
              <a:buChar char="►"/>
            </a:pPr>
            <a:r>
              <a:rPr lang="es-MX"/>
              <a:t>SOBRE NOSOTROS</a:t>
            </a:r>
            <a:endParaRPr/>
          </a:p>
          <a:p>
            <a:pPr indent="-320040" lvl="0" marL="457200" rtl="0" algn="l">
              <a:lnSpc>
                <a:spcPct val="100000"/>
              </a:lnSpc>
              <a:spcBef>
                <a:spcPts val="0"/>
              </a:spcBef>
              <a:spcAft>
                <a:spcPts val="0"/>
              </a:spcAft>
              <a:buSzPts val="1440"/>
              <a:buChar char="►"/>
            </a:pPr>
            <a:r>
              <a:rPr lang="es-MX"/>
              <a:t>¿CÓMO CONTACTAR CON OTRAS MAMÁS?</a:t>
            </a:r>
            <a:endParaRPr/>
          </a:p>
          <a:p>
            <a:pPr indent="-320040" lvl="0" marL="457200" rtl="0" algn="l">
              <a:lnSpc>
                <a:spcPct val="100000"/>
              </a:lnSpc>
              <a:spcBef>
                <a:spcPts val="0"/>
              </a:spcBef>
              <a:spcAft>
                <a:spcPts val="0"/>
              </a:spcAft>
              <a:buSzPts val="1440"/>
              <a:buChar char="►"/>
            </a:pPr>
            <a:r>
              <a:rPr lang="es-MX"/>
              <a:t>VERIFICAR PERFIL</a:t>
            </a:r>
            <a:endParaRPr/>
          </a:p>
          <a:p>
            <a:pPr indent="-320040" lvl="0" marL="457200" rtl="0" algn="l">
              <a:lnSpc>
                <a:spcPct val="100000"/>
              </a:lnSpc>
              <a:spcBef>
                <a:spcPts val="0"/>
              </a:spcBef>
              <a:spcAft>
                <a:spcPts val="0"/>
              </a:spcAft>
              <a:buSzPts val="1440"/>
              <a:buChar char="►"/>
            </a:pPr>
            <a:r>
              <a:rPr lang="es-MX"/>
              <a:t>DATOS PERSONALES</a:t>
            </a:r>
            <a:endParaRPr/>
          </a:p>
          <a:p>
            <a:pPr indent="-320040" lvl="0" marL="457200" rtl="0" algn="l">
              <a:lnSpc>
                <a:spcPct val="100000"/>
              </a:lnSpc>
              <a:spcBef>
                <a:spcPts val="0"/>
              </a:spcBef>
              <a:spcAft>
                <a:spcPts val="0"/>
              </a:spcAft>
              <a:buSzPts val="1440"/>
              <a:buChar char="►"/>
            </a:pPr>
            <a:r>
              <a:rPr lang="es-MX"/>
              <a:t>LOGIN</a:t>
            </a:r>
            <a:endParaRPr/>
          </a:p>
          <a:p>
            <a:pPr indent="-320040" lvl="0" marL="457200" rtl="0" algn="l">
              <a:lnSpc>
                <a:spcPct val="100000"/>
              </a:lnSpc>
              <a:spcBef>
                <a:spcPts val="0"/>
              </a:spcBef>
              <a:spcAft>
                <a:spcPts val="0"/>
              </a:spcAft>
              <a:buSzPts val="1440"/>
              <a:buChar char="►"/>
            </a:pPr>
            <a:r>
              <a:rPr lang="es-MX"/>
              <a:t>QUIEREN CONOCERTE</a:t>
            </a:r>
            <a:endParaRPr/>
          </a:p>
          <a:p>
            <a:pPr indent="-320040" lvl="0" marL="457200" rtl="0" algn="l">
              <a:lnSpc>
                <a:spcPct val="100000"/>
              </a:lnSpc>
              <a:spcBef>
                <a:spcPts val="0"/>
              </a:spcBef>
              <a:spcAft>
                <a:spcPts val="0"/>
              </a:spcAft>
              <a:buSzPts val="1440"/>
              <a:buChar char="►"/>
            </a:pPr>
            <a:r>
              <a:rPr lang="es-MX"/>
              <a:t>VER PERFILES CERCANOS</a:t>
            </a:r>
            <a:endParaRPr/>
          </a:p>
          <a:p>
            <a:pPr indent="-320040" lvl="0" marL="457200" rtl="0" algn="l">
              <a:lnSpc>
                <a:spcPct val="100000"/>
              </a:lnSpc>
              <a:spcBef>
                <a:spcPts val="0"/>
              </a:spcBef>
              <a:spcAft>
                <a:spcPts val="0"/>
              </a:spcAft>
              <a:buSzPts val="1440"/>
              <a:buChar char="►"/>
            </a:pPr>
            <a:r>
              <a:rPr lang="es-MX"/>
              <a:t>ME INTERESA / NEXT PERFIL</a:t>
            </a:r>
            <a:endParaRPr/>
          </a:p>
          <a:p>
            <a:pPr indent="-320040" lvl="0" marL="457200" rtl="0" algn="l">
              <a:lnSpc>
                <a:spcPct val="100000"/>
              </a:lnSpc>
              <a:spcBef>
                <a:spcPts val="0"/>
              </a:spcBef>
              <a:spcAft>
                <a:spcPts val="0"/>
              </a:spcAft>
              <a:buSzPts val="1440"/>
              <a:buChar char="►"/>
            </a:pPr>
            <a:r>
              <a:rPr lang="es-MX"/>
              <a:t>FILTRAR POR ZONA</a:t>
            </a:r>
            <a:endParaRPr/>
          </a:p>
          <a:p>
            <a:pPr indent="-320040" lvl="0" marL="457200" rtl="0" algn="l">
              <a:lnSpc>
                <a:spcPct val="100000"/>
              </a:lnSpc>
              <a:spcBef>
                <a:spcPts val="0"/>
              </a:spcBef>
              <a:spcAft>
                <a:spcPts val="0"/>
              </a:spcAft>
              <a:buSzPts val="1440"/>
              <a:buChar char="►"/>
            </a:pPr>
            <a:r>
              <a:rPr lang="es-MX"/>
              <a:t>REGISTRARSE</a:t>
            </a:r>
            <a:endParaRPr/>
          </a:p>
          <a:p>
            <a:pPr indent="-320040" lvl="0" marL="457200" rtl="0" algn="l">
              <a:lnSpc>
                <a:spcPct val="100000"/>
              </a:lnSpc>
              <a:spcBef>
                <a:spcPts val="0"/>
              </a:spcBef>
              <a:spcAft>
                <a:spcPts val="0"/>
              </a:spcAft>
              <a:buSzPts val="1440"/>
              <a:buChar char="►"/>
            </a:pPr>
            <a:r>
              <a:rPr lang="es-MX"/>
              <a:t>INFORMACIÓN DE OTROS PERFILES</a:t>
            </a:r>
            <a:endParaRPr/>
          </a:p>
          <a:p>
            <a:pPr indent="0" lvl="0" marL="457200" rtl="0" algn="l">
              <a:lnSpc>
                <a:spcPct val="100000"/>
              </a:lnSpc>
              <a:spcBef>
                <a:spcPts val="1000"/>
              </a:spcBef>
              <a:spcAft>
                <a:spcPts val="0"/>
              </a:spcAft>
              <a:buSzPts val="144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262c2261a9_2_9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MX"/>
              <a:t>SOLUCIÓN</a:t>
            </a:r>
            <a:endParaRPr/>
          </a:p>
        </p:txBody>
      </p:sp>
      <p:sp>
        <p:nvSpPr>
          <p:cNvPr id="350" name="Google Shape;350;g1262c2261a9_2_98"/>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000"/>
              <a:buChar char="●"/>
            </a:pPr>
            <a:r>
              <a:rPr lang="es-MX"/>
              <a:t>OFRECER UNA APLICACIÓN DE BÚSQUEDA DE NIÑERAS</a:t>
            </a:r>
            <a:endParaRPr/>
          </a:p>
          <a:p>
            <a:pPr indent="-182880" lvl="0" marL="182880" rtl="0" algn="l">
              <a:lnSpc>
                <a:spcPct val="90000"/>
              </a:lnSpc>
              <a:spcBef>
                <a:spcPts val="1200"/>
              </a:spcBef>
              <a:spcAft>
                <a:spcPts val="0"/>
              </a:spcAft>
              <a:buSzPts val="2000"/>
              <a:buChar char="●"/>
            </a:pPr>
            <a:r>
              <a:rPr lang="es-MX"/>
              <a:t>LA APLICACIÓN CONTARÁ CON DIVERSOS PERFILES</a:t>
            </a:r>
            <a:endParaRPr/>
          </a:p>
          <a:p>
            <a:pPr indent="-182880" lvl="0" marL="182880" rtl="0" algn="l">
              <a:lnSpc>
                <a:spcPct val="90000"/>
              </a:lnSpc>
              <a:spcBef>
                <a:spcPts val="1200"/>
              </a:spcBef>
              <a:spcAft>
                <a:spcPts val="0"/>
              </a:spcAft>
              <a:buSzPts val="2000"/>
              <a:buChar char="●"/>
            </a:pPr>
            <a:r>
              <a:rPr lang="es-MX"/>
              <a:t>CADA PERFIL DE POSIBLE NIÑERA DEBERÁ PASAR POR UN ARDUO PROCESO DE SELECCIÓN, DONDE SE PEDIRÁN DATOS VERIFICADOS, ANTECEDENTES PENALES , RECOMENDACIONES Y FORMAS DE CONTACTO.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g125703325f1_0_24"/>
          <p:cNvPicPr preferRelativeResize="0"/>
          <p:nvPr/>
        </p:nvPicPr>
        <p:blipFill rotWithShape="1">
          <a:blip r:embed="rId3">
            <a:alphaModFix/>
          </a:blip>
          <a:srcRect b="0" l="0" r="0" t="0"/>
          <a:stretch/>
        </p:blipFill>
        <p:spPr>
          <a:xfrm>
            <a:off x="152400" y="2191350"/>
            <a:ext cx="11887201" cy="4666655"/>
          </a:xfrm>
          <a:prstGeom prst="rect">
            <a:avLst/>
          </a:prstGeom>
          <a:noFill/>
          <a:ln>
            <a:noFill/>
          </a:ln>
        </p:spPr>
      </p:pic>
      <p:sp>
        <p:nvSpPr>
          <p:cNvPr id="649" name="Google Shape;649;g125703325f1_0_24"/>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lang="es-MX"/>
              <a:t>HIPÓTESIS DE MAPA DEL SITIO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g125703325f1_0_2"/>
          <p:cNvPicPr preferRelativeResize="0"/>
          <p:nvPr/>
        </p:nvPicPr>
        <p:blipFill rotWithShape="1">
          <a:blip r:embed="rId3">
            <a:alphaModFix/>
          </a:blip>
          <a:srcRect b="0" l="0" r="0" t="0"/>
          <a:stretch/>
        </p:blipFill>
        <p:spPr>
          <a:xfrm>
            <a:off x="0" y="304800"/>
            <a:ext cx="8459256" cy="6553201"/>
          </a:xfrm>
          <a:prstGeom prst="rect">
            <a:avLst/>
          </a:prstGeom>
          <a:noFill/>
          <a:ln>
            <a:noFill/>
          </a:ln>
        </p:spPr>
      </p:pic>
      <p:sp>
        <p:nvSpPr>
          <p:cNvPr id="655" name="Google Shape;655;g125703325f1_0_2"/>
          <p:cNvSpPr txBox="1"/>
          <p:nvPr/>
        </p:nvSpPr>
        <p:spPr>
          <a:xfrm>
            <a:off x="3726000" y="351000"/>
            <a:ext cx="6574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MX" sz="3000" u="sng" cap="none" strike="noStrike">
                <a:solidFill>
                  <a:schemeClr val="accent1"/>
                </a:solidFill>
                <a:latin typeface="Century Gothic"/>
                <a:ea typeface="Century Gothic"/>
                <a:cs typeface="Century Gothic"/>
                <a:sym typeface="Century Gothic"/>
              </a:rPr>
              <a:t>MATRIZ DE SIMILITUD</a:t>
            </a:r>
            <a:endParaRPr b="0" i="0" sz="3000" u="sng" cap="none" strike="noStrike">
              <a:solidFill>
                <a:schemeClr val="accent1"/>
              </a:solidFill>
              <a:latin typeface="Century Gothic"/>
              <a:ea typeface="Century Gothic"/>
              <a:cs typeface="Century Gothic"/>
              <a:sym typeface="Century Gothic"/>
            </a:endParaRPr>
          </a:p>
        </p:txBody>
      </p:sp>
      <p:sp>
        <p:nvSpPr>
          <p:cNvPr id="656" name="Google Shape;656;g125703325f1_0_2"/>
          <p:cNvSpPr txBox="1"/>
          <p:nvPr/>
        </p:nvSpPr>
        <p:spPr>
          <a:xfrm>
            <a:off x="6094650" y="1248000"/>
            <a:ext cx="59250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MX" sz="1400" u="none" cap="none" strike="noStrike">
                <a:solidFill>
                  <a:schemeClr val="dk1"/>
                </a:solidFill>
                <a:highlight>
                  <a:schemeClr val="lt1"/>
                </a:highlight>
                <a:latin typeface="Roboto"/>
                <a:ea typeface="Roboto"/>
                <a:cs typeface="Roboto"/>
                <a:sym typeface="Roboto"/>
              </a:rPr>
              <a:t>Utilizando la </a:t>
            </a:r>
            <a:r>
              <a:rPr b="1" i="0" lang="es-MX" sz="1400" u="none" cap="none" strike="noStrike">
                <a:solidFill>
                  <a:schemeClr val="dk1"/>
                </a:solidFill>
                <a:highlight>
                  <a:schemeClr val="lt1"/>
                </a:highlight>
                <a:latin typeface="Roboto"/>
                <a:ea typeface="Roboto"/>
                <a:cs typeface="Roboto"/>
                <a:sym typeface="Roboto"/>
              </a:rPr>
              <a:t>Matriz de Similitud </a:t>
            </a:r>
            <a:r>
              <a:rPr b="0" i="0" lang="es-MX" sz="1400" u="none" cap="none" strike="noStrike">
                <a:solidFill>
                  <a:schemeClr val="dk1"/>
                </a:solidFill>
                <a:highlight>
                  <a:schemeClr val="lt1"/>
                </a:highlight>
                <a:latin typeface="Roboto"/>
                <a:ea typeface="Roboto"/>
                <a:cs typeface="Roboto"/>
                <a:sym typeface="Roboto"/>
              </a:rPr>
              <a:t>basada en los resultados del </a:t>
            </a:r>
            <a:r>
              <a:rPr b="1" i="0" lang="es-MX" sz="1400" u="none" cap="none" strike="noStrike">
                <a:solidFill>
                  <a:schemeClr val="dk1"/>
                </a:solidFill>
                <a:highlight>
                  <a:schemeClr val="lt1"/>
                </a:highlight>
                <a:latin typeface="Roboto"/>
                <a:ea typeface="Roboto"/>
                <a:cs typeface="Roboto"/>
                <a:sym typeface="Roboto"/>
              </a:rPr>
              <a:t>Card Sorting Híbrido </a:t>
            </a:r>
            <a:r>
              <a:rPr b="0" i="0" lang="es-MX" sz="1400" u="none" cap="none" strike="noStrike">
                <a:solidFill>
                  <a:schemeClr val="dk1"/>
                </a:solidFill>
                <a:highlight>
                  <a:schemeClr val="lt1"/>
                </a:highlight>
                <a:latin typeface="Roboto"/>
                <a:ea typeface="Roboto"/>
                <a:cs typeface="Roboto"/>
                <a:sym typeface="Roboto"/>
              </a:rPr>
              <a:t>podemos ver  que las personas que completaron el estudio agrupan las siguientes palabras/conceptos:</a:t>
            </a:r>
            <a:endParaRPr b="0" i="0" sz="1400" u="none" cap="none" strike="noStrike">
              <a:solidFill>
                <a:schemeClr val="dk1"/>
              </a:solidFill>
              <a:highlight>
                <a:schemeClr val="lt1"/>
              </a:highlight>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s-MX" sz="1400" u="none" cap="none" strike="noStrike">
                <a:solidFill>
                  <a:schemeClr val="dk1"/>
                </a:solidFill>
                <a:highlight>
                  <a:schemeClr val="lt1"/>
                </a:highlight>
                <a:latin typeface="Roboto"/>
                <a:ea typeface="Roboto"/>
                <a:cs typeface="Roboto"/>
                <a:sym typeface="Roboto"/>
              </a:rPr>
              <a:t>Login - Registrarse</a:t>
            </a:r>
            <a:endParaRPr b="0" i="0" sz="1400" u="none" cap="none" strike="noStrike">
              <a:solidFill>
                <a:schemeClr val="dk1"/>
              </a:solidFill>
              <a:highlight>
                <a:schemeClr val="lt1"/>
              </a:highlight>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s-MX" sz="1400" u="none" cap="none" strike="noStrike">
                <a:solidFill>
                  <a:schemeClr val="dk1"/>
                </a:solidFill>
                <a:highlight>
                  <a:schemeClr val="lt1"/>
                </a:highlight>
                <a:latin typeface="Roboto"/>
                <a:ea typeface="Roboto"/>
                <a:cs typeface="Roboto"/>
                <a:sym typeface="Roboto"/>
              </a:rPr>
              <a:t>Mi perfil - Datos personales - Verificar perfil - Notificaciones - Quieren conocerte</a:t>
            </a:r>
            <a:endParaRPr b="0" i="0" sz="1400" u="none" cap="none" strike="noStrike">
              <a:solidFill>
                <a:schemeClr val="dk1"/>
              </a:solidFill>
              <a:highlight>
                <a:schemeClr val="lt1"/>
              </a:highlight>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s-MX" sz="1400" u="none" cap="none" strike="noStrike">
                <a:solidFill>
                  <a:schemeClr val="dk1"/>
                </a:solidFill>
                <a:highlight>
                  <a:schemeClr val="lt1"/>
                </a:highlight>
                <a:latin typeface="Roboto"/>
                <a:ea typeface="Roboto"/>
                <a:cs typeface="Roboto"/>
                <a:sym typeface="Roboto"/>
              </a:rPr>
              <a:t>Perfiles - Información de otros perfiles -  Me interesa/Next perfil </a:t>
            </a:r>
            <a:endParaRPr b="0" i="0" sz="1400" u="none" cap="none" strike="noStrike">
              <a:solidFill>
                <a:schemeClr val="dk1"/>
              </a:solidFill>
              <a:highlight>
                <a:schemeClr val="lt1"/>
              </a:highlight>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s-MX" sz="1400" u="none" cap="none" strike="noStrike">
                <a:solidFill>
                  <a:schemeClr val="dk1"/>
                </a:solidFill>
                <a:highlight>
                  <a:schemeClr val="lt1"/>
                </a:highlight>
                <a:latin typeface="Roboto"/>
                <a:ea typeface="Roboto"/>
                <a:cs typeface="Roboto"/>
                <a:sym typeface="Roboto"/>
              </a:rPr>
              <a:t>Home - Sobre nosotros - ¿Cómo contactar con otras madres? - Buscador - Filtrar por zona</a:t>
            </a:r>
            <a:endParaRPr b="0" i="0" sz="1400" u="none" cap="none" strike="noStrike">
              <a:solidFill>
                <a:schemeClr val="dk1"/>
              </a:solidFill>
              <a:highlight>
                <a:schemeClr val="lt1"/>
              </a:highlight>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s-MX" sz="1400" u="none" cap="none" strike="noStrike">
                <a:solidFill>
                  <a:schemeClr val="dk1"/>
                </a:solidFill>
                <a:highlight>
                  <a:schemeClr val="lt1"/>
                </a:highlight>
                <a:latin typeface="Roboto"/>
                <a:ea typeface="Roboto"/>
                <a:cs typeface="Roboto"/>
                <a:sym typeface="Roboto"/>
              </a:rPr>
              <a:t>Chat</a:t>
            </a:r>
            <a:endParaRPr b="0" i="0" sz="1400" u="none" cap="none" strike="noStrike">
              <a:solidFill>
                <a:schemeClr val="dk1"/>
              </a:solidFill>
              <a:highlight>
                <a:schemeClr val="lt1"/>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Century Gothic"/>
              <a:ea typeface="Century Gothic"/>
              <a:cs typeface="Century Gothic"/>
              <a:sym typeface="Century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g125703325f1_0_15"/>
          <p:cNvPicPr preferRelativeResize="0"/>
          <p:nvPr/>
        </p:nvPicPr>
        <p:blipFill rotWithShape="1">
          <a:blip r:embed="rId3">
            <a:alphaModFix/>
          </a:blip>
          <a:srcRect b="0" l="0" r="0" t="0"/>
          <a:stretch/>
        </p:blipFill>
        <p:spPr>
          <a:xfrm>
            <a:off x="152400" y="152400"/>
            <a:ext cx="11887200" cy="6705600"/>
          </a:xfrm>
          <a:prstGeom prst="rect">
            <a:avLst/>
          </a:prstGeom>
          <a:noFill/>
          <a:ln>
            <a:noFill/>
          </a:ln>
        </p:spPr>
      </p:pic>
      <p:sp>
        <p:nvSpPr>
          <p:cNvPr id="662" name="Google Shape;662;g125703325f1_0_15"/>
          <p:cNvSpPr txBox="1"/>
          <p:nvPr/>
        </p:nvSpPr>
        <p:spPr>
          <a:xfrm>
            <a:off x="4279500" y="94500"/>
            <a:ext cx="60480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0" i="0" lang="es-MX" sz="2900" u="sng" cap="none" strike="noStrike">
                <a:solidFill>
                  <a:schemeClr val="accent1"/>
                </a:solidFill>
                <a:latin typeface="Century Gothic"/>
                <a:ea typeface="Century Gothic"/>
                <a:cs typeface="Century Gothic"/>
                <a:sym typeface="Century Gothic"/>
              </a:rPr>
              <a:t>DENDOGRAMA</a:t>
            </a:r>
            <a:endParaRPr b="0" i="0" sz="2900" u="sng" cap="none" strike="noStrike">
              <a:solidFill>
                <a:schemeClr val="accent1"/>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12593132773_0_0"/>
          <p:cNvPicPr preferRelativeResize="0"/>
          <p:nvPr/>
        </p:nvPicPr>
        <p:blipFill rotWithShape="1">
          <a:blip r:embed="rId3">
            <a:alphaModFix/>
          </a:blip>
          <a:srcRect b="0" l="0" r="0" t="0"/>
          <a:stretch/>
        </p:blipFill>
        <p:spPr>
          <a:xfrm>
            <a:off x="381900" y="152400"/>
            <a:ext cx="11251608" cy="6553202"/>
          </a:xfrm>
          <a:prstGeom prst="rect">
            <a:avLst/>
          </a:prstGeom>
          <a:noFill/>
          <a:ln>
            <a:noFill/>
          </a:ln>
        </p:spPr>
      </p:pic>
      <p:sp>
        <p:nvSpPr>
          <p:cNvPr id="668" name="Google Shape;668;g12593132773_0_0"/>
          <p:cNvSpPr txBox="1"/>
          <p:nvPr/>
        </p:nvSpPr>
        <p:spPr>
          <a:xfrm>
            <a:off x="6588000" y="5670000"/>
            <a:ext cx="4738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0" i="0" lang="es-MX" sz="4800" u="sng" cap="none" strike="noStrike">
                <a:solidFill>
                  <a:schemeClr val="accent1"/>
                </a:solidFill>
                <a:latin typeface="Century Gothic"/>
                <a:ea typeface="Century Gothic"/>
                <a:cs typeface="Century Gothic"/>
                <a:sym typeface="Century Gothic"/>
              </a:rPr>
              <a:t>MAPA DE SITIO </a:t>
            </a:r>
            <a:endParaRPr b="0" i="0" sz="4800" u="sng" cap="none" strike="noStrike">
              <a:solidFill>
                <a:schemeClr val="accent1"/>
              </a:solidFill>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11b1ddc051a_0_25"/>
          <p:cNvSpPr txBox="1"/>
          <p:nvPr>
            <p:ph type="title"/>
          </p:nvPr>
        </p:nvSpPr>
        <p:spPr>
          <a:xfrm>
            <a:off x="836050" y="973675"/>
            <a:ext cx="109533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s-MX" sz="9600"/>
              <a:t>CONCLUSIONES</a:t>
            </a:r>
            <a:endParaRPr sz="9600"/>
          </a:p>
        </p:txBody>
      </p:sp>
      <p:sp>
        <p:nvSpPr>
          <p:cNvPr id="674" name="Google Shape;674;g11b1ddc051a_0_25"/>
          <p:cNvSpPr txBox="1"/>
          <p:nvPr>
            <p:ph idx="1" type="body"/>
          </p:nvPr>
        </p:nvSpPr>
        <p:spPr>
          <a:xfrm>
            <a:off x="569475" y="2603500"/>
            <a:ext cx="11135400" cy="3416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lang="es-MX"/>
              <a:t>Realizamos el card sorting, visualizando la matriz de similitud y el dendograma, hemos llegado a un mapa de sitio de cómo deberá verse la app para una mejor usabilidad.</a:t>
            </a:r>
            <a:endParaRPr/>
          </a:p>
          <a:p>
            <a:pPr indent="0" lvl="0" marL="0" rtl="0" algn="l">
              <a:lnSpc>
                <a:spcPct val="100000"/>
              </a:lnSpc>
              <a:spcBef>
                <a:spcPts val="1000"/>
              </a:spcBef>
              <a:spcAft>
                <a:spcPts val="0"/>
              </a:spcAft>
              <a:buSzPts val="1440"/>
              <a:buNone/>
            </a:pPr>
            <a:r>
              <a:rPr lang="es-MX"/>
              <a:t>Presentábamos la duda de sí poner como primer pantalla el registro o login, pues nuestra idea es que haya la mayor privacidad y seguridad posible, por eso también se busca que se verifiquen los perfiles, Al finalizar vemos que es bueno tener una home donde se encuentre pantallas que muestren información sobre nosotros y de ¿cómo contactar con otras madres?, antes del Registro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125703325f1_0_19"/>
          <p:cNvSpPr txBox="1"/>
          <p:nvPr>
            <p:ph type="title"/>
          </p:nvPr>
        </p:nvSpPr>
        <p:spPr>
          <a:xfrm>
            <a:off x="1154954" y="2677645"/>
            <a:ext cx="4350900" cy="228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00"/>
              <a:buNone/>
            </a:pPr>
            <a:r>
              <a:rPr lang="es-MX" sz="4800"/>
              <a:t>DIAGRAMAS DE FLUJO</a:t>
            </a:r>
            <a:endParaRPr sz="4800"/>
          </a:p>
        </p:txBody>
      </p:sp>
      <p:sp>
        <p:nvSpPr>
          <p:cNvPr id="680" name="Google Shape;680;g125703325f1_0_19"/>
          <p:cNvSpPr txBox="1"/>
          <p:nvPr/>
        </p:nvSpPr>
        <p:spPr>
          <a:xfrm>
            <a:off x="6724725" y="2332875"/>
            <a:ext cx="47982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entury Gothic"/>
                <a:ea typeface="Century Gothic"/>
                <a:cs typeface="Century Gothic"/>
                <a:sym typeface="Century Gothic"/>
              </a:rPr>
              <a:t>Comenzaremos a pensar y analizar las pantallas, los pasos que debe realizar el usuario para llevar a cabo una tarea de la manera más eficiente dentro de nuestra app.</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entury Gothic"/>
                <a:ea typeface="Century Gothic"/>
                <a:cs typeface="Century Gothic"/>
                <a:sym typeface="Century Gothic"/>
              </a:rPr>
              <a:t>Realizaremos el Task Flow y el User Flow para evaluar la manera en que se moverán dentro de la app y captar posibles errores.</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1255ee9a42d_0_21"/>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lang="es-MX" sz="6000"/>
              <a:t>TASK FLOW</a:t>
            </a:r>
            <a:endParaRPr sz="6000"/>
          </a:p>
        </p:txBody>
      </p:sp>
      <p:pic>
        <p:nvPicPr>
          <p:cNvPr id="686" name="Google Shape;686;g1255ee9a42d_0_21"/>
          <p:cNvPicPr preferRelativeResize="0"/>
          <p:nvPr/>
        </p:nvPicPr>
        <p:blipFill rotWithShape="1">
          <a:blip r:embed="rId3">
            <a:alphaModFix/>
          </a:blip>
          <a:srcRect b="0" l="0" r="0" t="0"/>
          <a:stretch/>
        </p:blipFill>
        <p:spPr>
          <a:xfrm>
            <a:off x="152400" y="4533168"/>
            <a:ext cx="11887199" cy="1245001"/>
          </a:xfrm>
          <a:prstGeom prst="rect">
            <a:avLst/>
          </a:prstGeom>
          <a:noFill/>
          <a:ln>
            <a:noFill/>
          </a:ln>
        </p:spPr>
      </p:pic>
      <p:sp>
        <p:nvSpPr>
          <p:cNvPr id="687" name="Google Shape;687;g1255ee9a42d_0_21"/>
          <p:cNvSpPr txBox="1"/>
          <p:nvPr/>
        </p:nvSpPr>
        <p:spPr>
          <a:xfrm>
            <a:off x="661500" y="2754000"/>
            <a:ext cx="109890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s-MX" sz="2200" u="none" cap="none" strike="noStrike">
                <a:solidFill>
                  <a:srgbClr val="000000"/>
                </a:solidFill>
                <a:latin typeface="Century Gothic"/>
                <a:ea typeface="Century Gothic"/>
                <a:cs typeface="Century Gothic"/>
                <a:sym typeface="Century Gothic"/>
              </a:rPr>
              <a:t>Caro ingresa a la app para poder hacer match y contactar con alguna madre que esté pasando por lo mismo que ella.</a:t>
            </a:r>
            <a:endParaRPr b="0" i="0" sz="22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g11b48b83892_0_10"/>
          <p:cNvPicPr preferRelativeResize="0"/>
          <p:nvPr/>
        </p:nvPicPr>
        <p:blipFill rotWithShape="1">
          <a:blip r:embed="rId3">
            <a:alphaModFix/>
          </a:blip>
          <a:srcRect b="0" l="0" r="0" t="0"/>
          <a:stretch/>
        </p:blipFill>
        <p:spPr>
          <a:xfrm>
            <a:off x="152400" y="1950675"/>
            <a:ext cx="11887201" cy="4597004"/>
          </a:xfrm>
          <a:prstGeom prst="rect">
            <a:avLst/>
          </a:prstGeom>
          <a:noFill/>
          <a:ln>
            <a:noFill/>
          </a:ln>
        </p:spPr>
      </p:pic>
      <p:sp>
        <p:nvSpPr>
          <p:cNvPr id="693" name="Google Shape;693;g11b48b83892_0_10"/>
          <p:cNvSpPr txBox="1"/>
          <p:nvPr/>
        </p:nvSpPr>
        <p:spPr>
          <a:xfrm>
            <a:off x="391500" y="243000"/>
            <a:ext cx="7776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0" i="0" lang="es-MX" sz="7200" u="sng" cap="none" strike="noStrike">
                <a:solidFill>
                  <a:schemeClr val="accent1"/>
                </a:solidFill>
                <a:latin typeface="Century Gothic"/>
                <a:ea typeface="Century Gothic"/>
                <a:cs typeface="Century Gothic"/>
                <a:sym typeface="Century Gothic"/>
              </a:rPr>
              <a:t>USER FLOW</a:t>
            </a:r>
            <a:endParaRPr b="0" i="0" sz="7200" u="sng" cap="none" strike="noStrike">
              <a:solidFill>
                <a:schemeClr val="accent1"/>
              </a:solidFill>
              <a:latin typeface="Century Gothic"/>
              <a:ea typeface="Century Gothic"/>
              <a:cs typeface="Century Gothic"/>
              <a:sym typeface="Century Gothic"/>
            </a:endParaRPr>
          </a:p>
        </p:txBody>
      </p:sp>
      <p:sp>
        <p:nvSpPr>
          <p:cNvPr id="694" name="Google Shape;694;g11b48b83892_0_10"/>
          <p:cNvSpPr txBox="1"/>
          <p:nvPr/>
        </p:nvSpPr>
        <p:spPr>
          <a:xfrm>
            <a:off x="8778825" y="58590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11b48b83892_0_10"/>
          <p:cNvSpPr txBox="1"/>
          <p:nvPr/>
        </p:nvSpPr>
        <p:spPr>
          <a:xfrm>
            <a:off x="7330550" y="5864450"/>
            <a:ext cx="4652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Link </a:t>
            </a:r>
            <a:r>
              <a:rPr b="0" i="0" lang="es-MX" sz="1400" u="sng" cap="none" strike="noStrike">
                <a:solidFill>
                  <a:schemeClr val="hlink"/>
                </a:solidFill>
                <a:latin typeface="Century Gothic"/>
                <a:ea typeface="Century Gothic"/>
                <a:cs typeface="Century Gothic"/>
                <a:sym typeface="Century Gothic"/>
                <a:hlinkClick r:id="rId4"/>
              </a:rPr>
              <a:t>https://whimsical.com/user-flow-Mhxr4eaygZGW6gMdvNt4cE</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125e95050bd_0_2"/>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s-MX" sz="4800"/>
              <a:t>CONCLUSIONES</a:t>
            </a:r>
            <a:endParaRPr sz="4800"/>
          </a:p>
        </p:txBody>
      </p:sp>
      <p:sp>
        <p:nvSpPr>
          <p:cNvPr id="701" name="Google Shape;701;g125e95050bd_0_2"/>
          <p:cNvSpPr txBox="1"/>
          <p:nvPr>
            <p:ph idx="1" type="body"/>
          </p:nvPr>
        </p:nvSpPr>
        <p:spPr>
          <a:xfrm>
            <a:off x="351375" y="3053375"/>
            <a:ext cx="11474700" cy="3635100"/>
          </a:xfrm>
          <a:prstGeom prst="rect">
            <a:avLst/>
          </a:prstGeom>
          <a:noFill/>
          <a:ln>
            <a:noFill/>
          </a:ln>
        </p:spPr>
        <p:txBody>
          <a:bodyPr anchorCtr="0" anchor="t" bIns="45700" lIns="91425" spcFirstLastPara="1" rIns="91425" wrap="square" tIns="45700">
            <a:normAutofit/>
          </a:bodyPr>
          <a:lstStyle/>
          <a:p>
            <a:pPr indent="-342900" lvl="0" marL="457200" rtl="0" algn="ctr">
              <a:lnSpc>
                <a:spcPct val="100000"/>
              </a:lnSpc>
              <a:spcBef>
                <a:spcPts val="0"/>
              </a:spcBef>
              <a:spcAft>
                <a:spcPts val="0"/>
              </a:spcAft>
              <a:buClr>
                <a:schemeClr val="dk1"/>
              </a:buClr>
              <a:buSzPts val="1800"/>
              <a:buFont typeface="Montserrat Medium"/>
              <a:buChar char="●"/>
            </a:pPr>
            <a:r>
              <a:rPr lang="es-MX">
                <a:solidFill>
                  <a:schemeClr val="dk1"/>
                </a:solidFill>
                <a:latin typeface="Montserrat Medium"/>
                <a:ea typeface="Montserrat Medium"/>
                <a:cs typeface="Montserrat Medium"/>
                <a:sym typeface="Montserrat Medium"/>
              </a:rPr>
              <a:t>Se construyó el task flow en base al MVP, POV y a la situación presentada en el Storyboard para detallar las tareas que el usuario va a realizar.</a:t>
            </a:r>
            <a:endParaRPr>
              <a:solidFill>
                <a:schemeClr val="dk1"/>
              </a:solidFill>
              <a:latin typeface="Montserrat Medium"/>
              <a:ea typeface="Montserrat Medium"/>
              <a:cs typeface="Montserrat Medium"/>
              <a:sym typeface="Montserrat Medium"/>
            </a:endParaRPr>
          </a:p>
          <a:p>
            <a:pPr indent="0" lvl="0" marL="457200" rtl="0" algn="ctr">
              <a:lnSpc>
                <a:spcPct val="100000"/>
              </a:lnSpc>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342900" lvl="0" marL="457200" rtl="0" algn="ctr">
              <a:lnSpc>
                <a:spcPct val="100000"/>
              </a:lnSpc>
              <a:spcBef>
                <a:spcPts val="0"/>
              </a:spcBef>
              <a:spcAft>
                <a:spcPts val="0"/>
              </a:spcAft>
              <a:buClr>
                <a:schemeClr val="dk1"/>
              </a:buClr>
              <a:buSzPts val="1800"/>
              <a:buFont typeface="Montserrat Medium"/>
              <a:buChar char="●"/>
            </a:pPr>
            <a:r>
              <a:rPr lang="es-MX">
                <a:solidFill>
                  <a:schemeClr val="dk1"/>
                </a:solidFill>
                <a:latin typeface="Montserrat Medium"/>
                <a:ea typeface="Montserrat Medium"/>
                <a:cs typeface="Montserrat Medium"/>
                <a:sym typeface="Montserrat Medium"/>
              </a:rPr>
              <a:t>Se propuso un Task flow en base a una necesidad del User persona para solucionar una problemática del mismo.</a:t>
            </a:r>
            <a:endParaRPr>
              <a:solidFill>
                <a:schemeClr val="dk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342900" lvl="0" marL="457200" rtl="0" algn="ctr">
              <a:lnSpc>
                <a:spcPct val="100000"/>
              </a:lnSpc>
              <a:spcBef>
                <a:spcPts val="0"/>
              </a:spcBef>
              <a:spcAft>
                <a:spcPts val="0"/>
              </a:spcAft>
              <a:buClr>
                <a:schemeClr val="dk1"/>
              </a:buClr>
              <a:buSzPts val="1800"/>
              <a:buFont typeface="Montserrat Medium"/>
              <a:buChar char="●"/>
            </a:pPr>
            <a:r>
              <a:rPr lang="es-MX">
                <a:solidFill>
                  <a:schemeClr val="dk1"/>
                </a:solidFill>
                <a:latin typeface="Montserrat Medium"/>
                <a:ea typeface="Montserrat Medium"/>
                <a:cs typeface="Montserrat Medium"/>
                <a:sym typeface="Montserrat Medium"/>
              </a:rPr>
              <a:t>Se armo el User flow y se desarrolló un Happy path para diagramar el camino que sigue el usuario en la app para matchear con una madre, chatear y formar su tribu, luego se añaden distintos problemas que pueden surgir a lo largo de ese camino y sus distintas soluciones.</a:t>
            </a:r>
            <a:endParaRPr>
              <a:solidFill>
                <a:schemeClr val="dk1"/>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SzPts val="1440"/>
              <a:buNone/>
            </a:pPr>
            <a:r>
              <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1"/>
          <p:cNvSpPr txBox="1"/>
          <p:nvPr>
            <p:ph type="ctrTitle"/>
          </p:nvPr>
        </p:nvSpPr>
        <p:spPr>
          <a:xfrm>
            <a:off x="1262975" y="1822500"/>
            <a:ext cx="9001200" cy="3213000"/>
          </a:xfrm>
          <a:prstGeom prst="rect">
            <a:avLst/>
          </a:prstGeom>
          <a:solidFill>
            <a:srgbClr val="ED7D31"/>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2"/>
              </a:buClr>
              <a:buSzPts val="8000"/>
              <a:buFont typeface="Century Gothic"/>
              <a:buNone/>
            </a:pPr>
            <a:r>
              <a:rPr lang="es-MX" sz="9600" u="sng"/>
              <a:t>TRIBU</a:t>
            </a:r>
            <a:endParaRPr sz="9600" u="sng"/>
          </a:p>
        </p:txBody>
      </p:sp>
      <p:sp>
        <p:nvSpPr>
          <p:cNvPr id="356" name="Google Shape;356;p1"/>
          <p:cNvSpPr txBox="1"/>
          <p:nvPr>
            <p:ph idx="1" type="subTitle"/>
          </p:nvPr>
        </p:nvSpPr>
        <p:spPr>
          <a:xfrm>
            <a:off x="1262968" y="3278880"/>
            <a:ext cx="8825700" cy="86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s-MX" sz="2400">
                <a:solidFill>
                  <a:schemeClr val="lt2"/>
                </a:solidFill>
              </a:rPr>
              <a:t>"PARA CRIAR A UN NIÑO HACE FALTA LA TRIBU ENTERA"</a:t>
            </a:r>
            <a:endParaRPr sz="2400">
              <a:solidFill>
                <a:schemeClr val="lt2"/>
              </a:solidFill>
            </a:endParaRPr>
          </a:p>
          <a:p>
            <a:pPr indent="0" lvl="0" marL="0" rtl="0" algn="l">
              <a:lnSpc>
                <a:spcPct val="100000"/>
              </a:lnSpc>
              <a:spcBef>
                <a:spcPts val="1000"/>
              </a:spcBef>
              <a:spcAft>
                <a:spcPts val="0"/>
              </a:spcAft>
              <a:buSzPts val="1440"/>
              <a:buNone/>
            </a:pPr>
            <a:r>
              <a:rPr lang="es-MX" sz="2400">
                <a:solidFill>
                  <a:schemeClr val="lt1"/>
                </a:solidFill>
              </a:rPr>
              <a:t>(PROVERBIO AFRICANO)</a:t>
            </a:r>
            <a:endParaRPr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s-MX" sz="9600"/>
              <a:t>USUARIO</a:t>
            </a:r>
            <a:r>
              <a:rPr lang="es-MX"/>
              <a:t>:</a:t>
            </a:r>
            <a:endParaRPr/>
          </a:p>
        </p:txBody>
      </p:sp>
      <p:sp>
        <p:nvSpPr>
          <p:cNvPr id="362" name="Google Shape;362;p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840"/>
              <a:buChar char="►"/>
            </a:pPr>
            <a:r>
              <a:rPr lang="es-MX" sz="2200"/>
              <a:t>MUJER</a:t>
            </a:r>
            <a:endParaRPr sz="2200"/>
          </a:p>
          <a:p>
            <a:pPr indent="-342900" lvl="0" marL="342900" rtl="0" algn="l">
              <a:lnSpc>
                <a:spcPct val="90000"/>
              </a:lnSpc>
              <a:spcBef>
                <a:spcPts val="1000"/>
              </a:spcBef>
              <a:spcAft>
                <a:spcPts val="0"/>
              </a:spcAft>
              <a:buSzPts val="1840"/>
              <a:buChar char="►"/>
            </a:pPr>
            <a:r>
              <a:rPr lang="es-MX" sz="2200"/>
              <a:t>MADRE.</a:t>
            </a:r>
            <a:endParaRPr sz="2200"/>
          </a:p>
          <a:p>
            <a:pPr indent="-342900" lvl="0" marL="342900" rtl="0" algn="l">
              <a:lnSpc>
                <a:spcPct val="90000"/>
              </a:lnSpc>
              <a:spcBef>
                <a:spcPts val="1000"/>
              </a:spcBef>
              <a:spcAft>
                <a:spcPts val="0"/>
              </a:spcAft>
              <a:buSzPts val="1840"/>
              <a:buChar char="►"/>
            </a:pPr>
            <a:r>
              <a:rPr lang="es-MX" sz="2200"/>
              <a:t>20 – 40 AÑOS.</a:t>
            </a:r>
            <a:endParaRPr sz="2200"/>
          </a:p>
          <a:p>
            <a:pPr indent="-342900" lvl="0" marL="342900" rtl="0" algn="l">
              <a:lnSpc>
                <a:spcPct val="90000"/>
              </a:lnSpc>
              <a:spcBef>
                <a:spcPts val="1000"/>
              </a:spcBef>
              <a:spcAft>
                <a:spcPts val="0"/>
              </a:spcAft>
              <a:buSzPts val="1840"/>
              <a:buChar char="►"/>
            </a:pPr>
            <a:r>
              <a:rPr lang="es-MX" sz="2200"/>
              <a:t>ENTIENDE QUE HAY UN ANTES Y UN DESPUÉS DE LA MATERNIDAD, </a:t>
            </a:r>
            <a:endParaRPr sz="2200"/>
          </a:p>
          <a:p>
            <a:pPr indent="-342900" lvl="0" marL="342900" rtl="0" algn="l">
              <a:lnSpc>
                <a:spcPct val="90000"/>
              </a:lnSpc>
              <a:spcBef>
                <a:spcPts val="1000"/>
              </a:spcBef>
              <a:spcAft>
                <a:spcPts val="0"/>
              </a:spcAft>
              <a:buSzPts val="1840"/>
              <a:buChar char="►"/>
            </a:pPr>
            <a:r>
              <a:rPr lang="es-MX" sz="2200"/>
              <a:t>SE ENCUENTRA EN BUSCA DE MUJERES PASANDO POR LA MISMA SITUACIÓN.</a:t>
            </a:r>
            <a:endParaRPr sz="2200"/>
          </a:p>
          <a:p>
            <a:pPr indent="-342900" lvl="0" marL="342900" rtl="0" algn="l">
              <a:lnSpc>
                <a:spcPct val="90000"/>
              </a:lnSpc>
              <a:spcBef>
                <a:spcPts val="1000"/>
              </a:spcBef>
              <a:spcAft>
                <a:spcPts val="0"/>
              </a:spcAft>
              <a:buSzPts val="1840"/>
              <a:buChar char="►"/>
            </a:pPr>
            <a:r>
              <a:rPr lang="es-MX" sz="2200"/>
              <a:t>BUSCA APOYO EMOCIONAL.</a:t>
            </a:r>
            <a:endParaRPr sz="2200"/>
          </a:p>
          <a:p>
            <a:pPr indent="-342900" lvl="0" marL="342900" rtl="0" algn="l">
              <a:lnSpc>
                <a:spcPct val="90000"/>
              </a:lnSpc>
              <a:spcBef>
                <a:spcPts val="1000"/>
              </a:spcBef>
              <a:spcAft>
                <a:spcPts val="0"/>
              </a:spcAft>
              <a:buSzPts val="1840"/>
              <a:buChar char="►"/>
            </a:pPr>
            <a:r>
              <a:rPr lang="es-MX" sz="2200"/>
              <a:t> EMPODERARSE E INSPIRARSE EN UNIÓN CON OTRAS MUJERES,</a:t>
            </a:r>
            <a:endParaRPr sz="2200"/>
          </a:p>
          <a:p>
            <a:pPr indent="-251459" lvl="0" marL="342900" rtl="0" algn="l">
              <a:lnSpc>
                <a:spcPct val="90000"/>
              </a:lnSpc>
              <a:spcBef>
                <a:spcPts val="1000"/>
              </a:spcBef>
              <a:spcAft>
                <a:spcPts val="0"/>
              </a:spcAft>
              <a:buSzPts val="1440"/>
              <a:buNone/>
            </a:pPr>
            <a:r>
              <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s-MX" sz="9600"/>
              <a:t>PROBLEMA</a:t>
            </a:r>
            <a:endParaRPr sz="9600"/>
          </a:p>
        </p:txBody>
      </p:sp>
      <p:sp>
        <p:nvSpPr>
          <p:cNvPr id="368" name="Google Shape;368;p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40"/>
              <a:buChar char="►"/>
            </a:pPr>
            <a:r>
              <a:rPr lang="es-MX" sz="2200"/>
              <a:t>MATERNAR EN SOLEDAD PUEDE AFECTAR NEGATIVAMENTE LA SALUD MENTAL, CAUSANDO "BABY BLUE" O DEPRESIÓN POST – PARTO.</a:t>
            </a:r>
            <a:endParaRPr sz="2200"/>
          </a:p>
          <a:p>
            <a:pPr indent="-342900" lvl="0" marL="342900" rtl="0" algn="l">
              <a:lnSpc>
                <a:spcPct val="100000"/>
              </a:lnSpc>
              <a:spcBef>
                <a:spcPts val="1000"/>
              </a:spcBef>
              <a:spcAft>
                <a:spcPts val="0"/>
              </a:spcAft>
              <a:buSzPts val="1840"/>
              <a:buChar char="►"/>
            </a:pPr>
            <a:r>
              <a:rPr lang="es-MX" sz="2200"/>
              <a:t>LAS AMISTADES DE LAS PUERPERAS QUE NO HAN PASADO POR UN EMBARAZO NO SUELEN ENTENDER O ACOMPAÑAR ÉSTA ETAPA, POR LO QUE SE INTENTA CONECTAR CON OTRAS MUJERES PARA TRATAR DE SOBRELLEVAR EL CAMBIO HORMONAL.</a:t>
            </a:r>
            <a:endParaRPr sz="2200"/>
          </a:p>
          <a:p>
            <a:pPr indent="-342900" lvl="0" marL="342900" rtl="0" algn="l">
              <a:lnSpc>
                <a:spcPct val="100000"/>
              </a:lnSpc>
              <a:spcBef>
                <a:spcPts val="1000"/>
              </a:spcBef>
              <a:spcAft>
                <a:spcPts val="0"/>
              </a:spcAft>
              <a:buSzPts val="1840"/>
              <a:buChar char="►"/>
            </a:pPr>
            <a:r>
              <a:rPr lang="es-MX" sz="2200"/>
              <a:t>LA LLEGADA DE UN BEBÉ DEMANDA MUCHO TIEMPO Y SE HACE DÍFICIL ENTABLAR NUEVAS AMISTADES</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Century Gothic"/>
              <a:buNone/>
            </a:pPr>
            <a:r>
              <a:rPr lang="es-MX" sz="9600"/>
              <a:t>SOLUCIÓN</a:t>
            </a:r>
            <a:endParaRPr sz="9600"/>
          </a:p>
        </p:txBody>
      </p:sp>
      <p:sp>
        <p:nvSpPr>
          <p:cNvPr id="374" name="Google Shape;374;p4"/>
          <p:cNvSpPr txBox="1"/>
          <p:nvPr>
            <p:ph idx="1" type="body"/>
          </p:nvPr>
        </p:nvSpPr>
        <p:spPr>
          <a:xfrm>
            <a:off x="1154954" y="2603500"/>
            <a:ext cx="8825700" cy="3416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1840"/>
              <a:buChar char="●"/>
            </a:pPr>
            <a:r>
              <a:rPr lang="es-MX" sz="2200">
                <a:solidFill>
                  <a:schemeClr val="dk1"/>
                </a:solidFill>
              </a:rPr>
              <a:t>CREAR UNA APP SOCIAL EN DONDE MADRES PUEDAN CONECTARSE.</a:t>
            </a:r>
            <a:endParaRPr sz="2200">
              <a:solidFill>
                <a:schemeClr val="dk1"/>
              </a:solidFill>
            </a:endParaRPr>
          </a:p>
          <a:p>
            <a:pPr indent="-342900" lvl="0" marL="342900" rtl="0" algn="l">
              <a:lnSpc>
                <a:spcPct val="100000"/>
              </a:lnSpc>
              <a:spcBef>
                <a:spcPts val="1000"/>
              </a:spcBef>
              <a:spcAft>
                <a:spcPts val="0"/>
              </a:spcAft>
              <a:buClr>
                <a:schemeClr val="dk1"/>
              </a:buClr>
              <a:buSzPts val="1840"/>
              <a:buChar char="●"/>
            </a:pPr>
            <a:r>
              <a:rPr lang="es-MX" sz="2200">
                <a:solidFill>
                  <a:schemeClr val="dk1"/>
                </a:solidFill>
              </a:rPr>
              <a:t>CADA USUARIA CREARÁ UN PERFIL </a:t>
            </a:r>
            <a:endParaRPr sz="2200">
              <a:solidFill>
                <a:schemeClr val="dk1"/>
              </a:solidFill>
            </a:endParaRPr>
          </a:p>
          <a:p>
            <a:pPr indent="-342900" lvl="0" marL="342900" rtl="0" algn="l">
              <a:lnSpc>
                <a:spcPct val="100000"/>
              </a:lnSpc>
              <a:spcBef>
                <a:spcPts val="1000"/>
              </a:spcBef>
              <a:spcAft>
                <a:spcPts val="0"/>
              </a:spcAft>
              <a:buClr>
                <a:schemeClr val="dk1"/>
              </a:buClr>
              <a:buSzPts val="1840"/>
              <a:buChar char="●"/>
            </a:pPr>
            <a:r>
              <a:rPr lang="es-MX" sz="2200">
                <a:solidFill>
                  <a:schemeClr val="dk1"/>
                </a:solidFill>
              </a:rPr>
              <a:t>PODRÁN FILTRARSE PERFILES DE ACUERDO A ZONAS GEOGRÁFICAS E INTERESES EN COMÚN.</a:t>
            </a:r>
            <a:endParaRPr sz="2200">
              <a:solidFill>
                <a:schemeClr val="dk1"/>
              </a:solidFill>
            </a:endParaRPr>
          </a:p>
          <a:p>
            <a:pPr indent="-342900" lvl="0" marL="342900" rtl="0" algn="l">
              <a:lnSpc>
                <a:spcPct val="100000"/>
              </a:lnSpc>
              <a:spcBef>
                <a:spcPts val="1000"/>
              </a:spcBef>
              <a:spcAft>
                <a:spcPts val="0"/>
              </a:spcAft>
              <a:buClr>
                <a:schemeClr val="dk1"/>
              </a:buClr>
              <a:buSzPts val="1840"/>
              <a:buChar char="●"/>
            </a:pPr>
            <a:r>
              <a:rPr lang="es-MX" sz="2200">
                <a:solidFill>
                  <a:schemeClr val="dk1"/>
                </a:solidFill>
              </a:rPr>
              <a:t>PODRÁN TENER CONVERSACIONES VÍA CHAT Y, SI ASÍ LO QUISIERAN REUNIRSE PERSONALMENTE Y FORMAR SU PROPIO GRUPO.</a:t>
            </a:r>
            <a:endParaRPr sz="2200">
              <a:solidFill>
                <a:schemeClr val="dk1"/>
              </a:solidFill>
            </a:endParaRPr>
          </a:p>
          <a:p>
            <a:pPr indent="0" lvl="0" marL="342900" rtl="0" algn="l">
              <a:lnSpc>
                <a:spcPct val="100000"/>
              </a:lnSpc>
              <a:spcBef>
                <a:spcPts val="1000"/>
              </a:spcBef>
              <a:spcAft>
                <a:spcPts val="0"/>
              </a:spcAft>
              <a:buSzPts val="1440"/>
              <a:buNone/>
            </a:pPr>
            <a:r>
              <a:t/>
            </a:r>
            <a:endParaRPr sz="2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22f2e95b81_0_130"/>
          <p:cNvSpPr txBox="1"/>
          <p:nvPr>
            <p:ph type="title"/>
          </p:nvPr>
        </p:nvSpPr>
        <p:spPr>
          <a:xfrm>
            <a:off x="1148798" y="1063417"/>
            <a:ext cx="8831700" cy="1373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000"/>
              <a:buNone/>
            </a:pPr>
            <a:r>
              <a:rPr lang="es-MX" sz="9600"/>
              <a:t>RESEARCH</a:t>
            </a:r>
            <a:endParaRPr sz="9600"/>
          </a:p>
        </p:txBody>
      </p:sp>
      <p:sp>
        <p:nvSpPr>
          <p:cNvPr id="380" name="Google Shape;380;g122f2e95b81_0_130"/>
          <p:cNvSpPr txBox="1"/>
          <p:nvPr>
            <p:ph idx="1" type="body"/>
          </p:nvPr>
        </p:nvSpPr>
        <p:spPr>
          <a:xfrm>
            <a:off x="678525" y="3543300"/>
            <a:ext cx="11110800" cy="247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SzPts val="1440"/>
              <a:buNone/>
            </a:pPr>
            <a:r>
              <a:rPr lang="es-MX" sz="2500"/>
              <a:t>DE ACUERDO A ESTUDIOS DE LA ACADEMIA AMERICANA DE PEDIATRÍA LA LACTANCIA MATERNA SE VE AFECTADA POR LA DEPRESIÓN POST PARTO, SE UTILIZA COMO TERAPIA  EL APOYO DE PARES, TALES COMO GRUPOS DE APOYO</a:t>
            </a:r>
            <a:r>
              <a:rPr lang="es-MX" sz="1900">
                <a:solidFill>
                  <a:srgbClr val="564D39"/>
                </a:solidFill>
                <a:highlight>
                  <a:srgbClr val="FFFFFF"/>
                </a:highlight>
                <a:latin typeface="Times New Roman"/>
                <a:ea typeface="Times New Roman"/>
                <a:cs typeface="Times New Roman"/>
                <a:sym typeface="Times New Roman"/>
              </a:rPr>
              <a:t>.</a:t>
            </a:r>
            <a:endParaRPr sz="1900">
              <a:solidFill>
                <a:srgbClr val="564D39"/>
              </a:solidFill>
              <a:highlight>
                <a:srgbClr val="FFFFFF"/>
              </a:highlight>
              <a:latin typeface="Times New Roman"/>
              <a:ea typeface="Times New Roman"/>
              <a:cs typeface="Times New Roman"/>
              <a:sym typeface="Times New Roman"/>
            </a:endParaRPr>
          </a:p>
          <a:p>
            <a:pPr indent="0" lvl="0" marL="0" rtl="0" algn="l">
              <a:lnSpc>
                <a:spcPct val="100000"/>
              </a:lnSpc>
              <a:spcBef>
                <a:spcPts val="1000"/>
              </a:spcBef>
              <a:spcAft>
                <a:spcPts val="0"/>
              </a:spcAft>
              <a:buSzPts val="1440"/>
              <a:buNone/>
            </a:pPr>
            <a:r>
              <a:rPr lang="es-MX" sz="1900">
                <a:solidFill>
                  <a:srgbClr val="564D39"/>
                </a:solidFill>
                <a:highlight>
                  <a:srgbClr val="FFFFFF"/>
                </a:highlight>
                <a:latin typeface="Times New Roman"/>
                <a:ea typeface="Times New Roman"/>
                <a:cs typeface="Times New Roman"/>
                <a:sym typeface="Times New Roman"/>
              </a:rPr>
              <a:t>.https://www.healthychildren.org/Spanish/ages-stages/baby/breastfeeding/Paginas/postpartum-depression-breastfeeding.aspx</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2022-03-31T01:29:31Z</dcterms:created>
</cp:coreProperties>
</file>